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8" r:id="rId3"/>
    <p:sldId id="263" r:id="rId4"/>
    <p:sldId id="262" r:id="rId5"/>
    <p:sldId id="261" r:id="rId6"/>
    <p:sldId id="256" r:id="rId7"/>
    <p:sldId id="257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57" autoAdjust="0"/>
  </p:normalViewPr>
  <p:slideViewPr>
    <p:cSldViewPr snapToGrid="0" snapToObjects="1">
      <p:cViewPr>
        <p:scale>
          <a:sx n="100" d="100"/>
          <a:sy n="100" d="100"/>
        </p:scale>
        <p:origin x="-696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0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5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3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5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3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1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1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9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5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7275F-3733-BD43-B767-9362BFACEF25}" type="datetimeFigureOut">
              <a:t>7/17/14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A63F4-AE15-4647-BBA8-B903B88B39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EZID data security and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Situation</a:t>
            </a:r>
          </a:p>
          <a:p>
            <a:pPr lvl="1"/>
            <a:r>
              <a:rPr lang="en-US"/>
              <a:t>EZID is “system of record”: data is irreplaceable, authoritative</a:t>
            </a:r>
          </a:p>
          <a:p>
            <a:pPr lvl="1"/>
            <a:r>
              <a:rPr lang="en-US"/>
              <a:t>F</a:t>
            </a:r>
            <a:r>
              <a:rPr lang="en-US"/>
              <a:t>orever</a:t>
            </a:r>
          </a:p>
          <a:p>
            <a:pPr lvl="1"/>
            <a:endParaRPr lang="en-US"/>
          </a:p>
          <a:p>
            <a:r>
              <a:rPr lang="en-US"/>
              <a:t>Challenge</a:t>
            </a:r>
          </a:p>
          <a:p>
            <a:pPr lvl="1"/>
            <a:r>
              <a:rPr lang="en-US"/>
              <a:t>How to protect data against loss &amp; corruption?</a:t>
            </a:r>
          </a:p>
        </p:txBody>
      </p:sp>
    </p:spTree>
    <p:extLst>
      <p:ext uri="{BB962C8B-B14F-4D97-AF65-F5344CB8AC3E}">
        <p14:creationId xmlns:p14="http://schemas.microsoft.com/office/powerpoint/2010/main" val="1885847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1) Database dependency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D</a:t>
            </a:r>
            <a:r>
              <a:rPr lang="en-US"/>
              <a:t>BMS software is </a:t>
            </a:r>
            <a:r>
              <a:rPr lang="en-US" i="1"/>
              <a:t>sole</a:t>
            </a:r>
            <a:r>
              <a:rPr lang="en-US"/>
              <a:t> means of access</a:t>
            </a:r>
          </a:p>
          <a:p>
            <a:pPr lvl="1"/>
            <a:r>
              <a:rPr lang="en-US"/>
              <a:t>Backups, too</a:t>
            </a:r>
            <a:endParaRPr lang="en-US"/>
          </a:p>
          <a:p>
            <a:pPr lvl="1"/>
            <a:endParaRPr lang="en-US"/>
          </a:p>
          <a:p>
            <a:r>
              <a:rPr lang="en-US"/>
              <a:t>Leads to total reliance on:</a:t>
            </a:r>
            <a:endParaRPr lang="en-US"/>
          </a:p>
          <a:p>
            <a:pPr lvl="1"/>
            <a:r>
              <a:rPr lang="en-US"/>
              <a:t>Having </a:t>
            </a:r>
            <a:r>
              <a:rPr lang="en-US"/>
              <a:t>DBMS software</a:t>
            </a:r>
          </a:p>
          <a:p>
            <a:pPr lvl="1"/>
            <a:r>
              <a:rPr lang="en-US"/>
              <a:t>Database is running now</a:t>
            </a:r>
          </a:p>
          <a:p>
            <a:pPr lvl="1"/>
            <a:r>
              <a:rPr lang="en-US"/>
              <a:t>Database is running correctly</a:t>
            </a:r>
          </a:p>
          <a:p>
            <a:pPr lvl="1"/>
            <a:r>
              <a:rPr lang="en-US"/>
              <a:t>Database has been running correctly in the past</a:t>
            </a:r>
          </a:p>
        </p:txBody>
      </p:sp>
    </p:spTree>
    <p:extLst>
      <p:ext uri="{BB962C8B-B14F-4D97-AF65-F5344CB8AC3E}">
        <p14:creationId xmlns:p14="http://schemas.microsoft.com/office/powerpoint/2010/main" val="3785538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EZID’s strategy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8894" y="1563594"/>
            <a:ext cx="914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EZID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018988" y="3514164"/>
            <a:ext cx="2994212" cy="914400"/>
            <a:chOff x="1526988" y="3450664"/>
            <a:chExt cx="2994212" cy="914400"/>
          </a:xfrm>
        </p:grpSpPr>
        <p:sp>
          <p:nvSpPr>
            <p:cNvPr id="7" name="Rectangle 6"/>
            <p:cNvSpPr/>
            <p:nvPr/>
          </p:nvSpPr>
          <p:spPr>
            <a:xfrm>
              <a:off x="1526988" y="3450664"/>
              <a:ext cx="1381312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DBMS</a:t>
              </a:r>
            </a:p>
            <a:p>
              <a:pPr algn="ctr"/>
              <a:r>
                <a:rPr lang="en-US" i="1"/>
                <a:t>vendor 1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76494" y="3450664"/>
              <a:ext cx="1344706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DBMS</a:t>
              </a:r>
            </a:p>
            <a:p>
              <a:pPr algn="ctr"/>
              <a:r>
                <a:rPr lang="en-US" i="1"/>
                <a:t>vendor 2</a:t>
              </a:r>
              <a:endParaRPr lang="en-US" i="1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422900" y="3584388"/>
            <a:ext cx="2034987" cy="773953"/>
            <a:chOff x="5448300" y="3520888"/>
            <a:chExt cx="2034987" cy="773953"/>
          </a:xfrm>
        </p:grpSpPr>
        <p:sp>
          <p:nvSpPr>
            <p:cNvPr id="10" name="Sequential Access Storage 9"/>
            <p:cNvSpPr/>
            <p:nvPr/>
          </p:nvSpPr>
          <p:spPr>
            <a:xfrm>
              <a:off x="5448300" y="3520888"/>
              <a:ext cx="773953" cy="773953"/>
            </a:xfrm>
            <a:prstGeom prst="flowChartMagneticTap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285010" y="3723198"/>
              <a:ext cx="11982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text dump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422900" y="2267323"/>
            <a:ext cx="2984500" cy="773953"/>
            <a:chOff x="5448300" y="2203823"/>
            <a:chExt cx="2984500" cy="773953"/>
          </a:xfrm>
        </p:grpSpPr>
        <p:sp>
          <p:nvSpPr>
            <p:cNvPr id="3" name="Sequential Access Storage 2"/>
            <p:cNvSpPr/>
            <p:nvPr/>
          </p:nvSpPr>
          <p:spPr>
            <a:xfrm>
              <a:off x="5448300" y="2203823"/>
              <a:ext cx="773953" cy="773953"/>
            </a:xfrm>
            <a:prstGeom prst="flowChartMagneticTap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85010" y="2406133"/>
              <a:ext cx="2147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text transaction log</a:t>
              </a:r>
            </a:p>
          </p:txBody>
        </p:sp>
      </p:grpSp>
      <p:cxnSp>
        <p:nvCxnSpPr>
          <p:cNvPr id="14" name="Elbow Connector 13"/>
          <p:cNvCxnSpPr>
            <a:stCxn id="6" idx="2"/>
            <a:endCxn id="7" idx="0"/>
          </p:cNvCxnSpPr>
          <p:nvPr/>
        </p:nvCxnSpPr>
        <p:spPr>
          <a:xfrm rot="5400000">
            <a:off x="1594784" y="2592854"/>
            <a:ext cx="1036170" cy="8064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6" idx="2"/>
            <a:endCxn id="8" idx="0"/>
          </p:cNvCxnSpPr>
          <p:nvPr/>
        </p:nvCxnSpPr>
        <p:spPr>
          <a:xfrm rot="16200000" flipH="1">
            <a:off x="2410385" y="2583702"/>
            <a:ext cx="1036170" cy="82475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74639" y="3021551"/>
            <a:ext cx="8829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AND/OR</a:t>
            </a:r>
          </a:p>
        </p:txBody>
      </p:sp>
      <p:cxnSp>
        <p:nvCxnSpPr>
          <p:cNvPr id="21" name="Elbow Connector 20"/>
          <p:cNvCxnSpPr>
            <a:stCxn id="7" idx="2"/>
            <a:endCxn id="8" idx="2"/>
          </p:cNvCxnSpPr>
          <p:nvPr/>
        </p:nvCxnSpPr>
        <p:spPr>
          <a:xfrm rot="16200000" flipH="1">
            <a:off x="2525245" y="3612962"/>
            <a:ext cx="12700" cy="1631203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90080" y="4633252"/>
            <a:ext cx="14520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/>
              <a:t>comparison tool</a:t>
            </a:r>
          </a:p>
          <a:p>
            <a:r>
              <a:rPr lang="en-US" sz="1400"/>
              <a:t>fixup tools</a:t>
            </a:r>
          </a:p>
        </p:txBody>
      </p:sp>
      <p:cxnSp>
        <p:nvCxnSpPr>
          <p:cNvPr id="27" name="Elbow Connector 26"/>
          <p:cNvCxnSpPr>
            <a:stCxn id="8" idx="3"/>
            <a:endCxn id="10" idx="1"/>
          </p:cNvCxnSpPr>
          <p:nvPr/>
        </p:nvCxnSpPr>
        <p:spPr>
          <a:xfrm>
            <a:off x="4013200" y="3971364"/>
            <a:ext cx="1409700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6" idx="3"/>
            <a:endCxn id="3" idx="0"/>
          </p:cNvCxnSpPr>
          <p:nvPr/>
        </p:nvCxnSpPr>
        <p:spPr>
          <a:xfrm>
            <a:off x="2973294" y="2020794"/>
            <a:ext cx="2836583" cy="24652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2" idx="0"/>
          </p:cNvCxnSpPr>
          <p:nvPr/>
        </p:nvCxnSpPr>
        <p:spPr>
          <a:xfrm rot="5400000">
            <a:off x="5538321" y="4629897"/>
            <a:ext cx="543112" cy="127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5422900" y="4901453"/>
            <a:ext cx="2441536" cy="773953"/>
            <a:chOff x="5448300" y="4837953"/>
            <a:chExt cx="2441536" cy="773953"/>
          </a:xfrm>
        </p:grpSpPr>
        <p:sp>
          <p:nvSpPr>
            <p:cNvPr id="12" name="Sequential Access Storage 11"/>
            <p:cNvSpPr/>
            <p:nvPr/>
          </p:nvSpPr>
          <p:spPr>
            <a:xfrm>
              <a:off x="5448300" y="4837953"/>
              <a:ext cx="773953" cy="773953"/>
            </a:xfrm>
            <a:prstGeom prst="flowChartMagneticTap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85010" y="5040263"/>
              <a:ext cx="16048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offsite backup</a:t>
              </a: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571737" y="1711534"/>
            <a:ext cx="18511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continuous, real-time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57203" y="3638188"/>
            <a:ext cx="569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daily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16227" y="4479364"/>
            <a:ext cx="569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daily</a:t>
            </a:r>
          </a:p>
        </p:txBody>
      </p:sp>
      <p:sp>
        <p:nvSpPr>
          <p:cNvPr id="73" name="Freeform 72"/>
          <p:cNvSpPr/>
          <p:nvPr/>
        </p:nvSpPr>
        <p:spPr>
          <a:xfrm>
            <a:off x="3797300" y="2983019"/>
            <a:ext cx="1790700" cy="649181"/>
          </a:xfrm>
          <a:custGeom>
            <a:avLst/>
            <a:gdLst>
              <a:gd name="connsiteX0" fmla="*/ 1790700 w 1790700"/>
              <a:gd name="connsiteY0" fmla="*/ 649181 h 649181"/>
              <a:gd name="connsiteX1" fmla="*/ 787400 w 1790700"/>
              <a:gd name="connsiteY1" fmla="*/ 1481 h 649181"/>
              <a:gd name="connsiteX2" fmla="*/ 0 w 1790700"/>
              <a:gd name="connsiteY2" fmla="*/ 458681 h 64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0700" h="649181">
                <a:moveTo>
                  <a:pt x="1790700" y="649181"/>
                </a:moveTo>
                <a:cubicBezTo>
                  <a:pt x="1438275" y="341206"/>
                  <a:pt x="1085850" y="33231"/>
                  <a:pt x="787400" y="1481"/>
                </a:cubicBezTo>
                <a:cubicBezTo>
                  <a:pt x="488950" y="-30269"/>
                  <a:pt x="0" y="458681"/>
                  <a:pt x="0" y="458681"/>
                </a:cubicBez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4597400" y="2518958"/>
            <a:ext cx="774700" cy="376642"/>
          </a:xfrm>
          <a:custGeom>
            <a:avLst/>
            <a:gdLst>
              <a:gd name="connsiteX0" fmla="*/ 774700 w 774700"/>
              <a:gd name="connsiteY0" fmla="*/ 71842 h 376642"/>
              <a:gd name="connsiteX1" fmla="*/ 520700 w 774700"/>
              <a:gd name="connsiteY1" fmla="*/ 21042 h 376642"/>
              <a:gd name="connsiteX2" fmla="*/ 0 w 774700"/>
              <a:gd name="connsiteY2" fmla="*/ 376642 h 37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4700" h="376642">
                <a:moveTo>
                  <a:pt x="774700" y="71842"/>
                </a:moveTo>
                <a:cubicBezTo>
                  <a:pt x="712258" y="21042"/>
                  <a:pt x="649817" y="-29758"/>
                  <a:pt x="520700" y="21042"/>
                </a:cubicBezTo>
                <a:cubicBezTo>
                  <a:pt x="391583" y="71842"/>
                  <a:pt x="0" y="376642"/>
                  <a:pt x="0" y="376642"/>
                </a:cubicBez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 rot="19664828">
            <a:off x="3938464" y="2544187"/>
            <a:ext cx="1152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rebuild tools</a:t>
            </a:r>
          </a:p>
        </p:txBody>
      </p:sp>
    </p:spTree>
    <p:extLst>
      <p:ext uri="{BB962C8B-B14F-4D97-AF65-F5344CB8AC3E}">
        <p14:creationId xmlns:p14="http://schemas.microsoft.com/office/powerpoint/2010/main" val="404841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2) LDAP dependency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Problem: identifier owners are identified by ARKs</a:t>
            </a:r>
          </a:p>
          <a:p>
            <a:pPr lvl="1"/>
            <a:r>
              <a:rPr lang="en-US"/>
              <a:t>“</a:t>
            </a: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ark:/28722/... </a:t>
            </a:r>
            <a:r>
              <a:rPr lang="en-US"/>
              <a:t>is owned by </a:t>
            </a:r>
            <a:r>
              <a:rPr lang="en-US">
                <a:solidFill>
                  <a:srgbClr val="31859C"/>
                </a:solidFill>
              </a:rPr>
              <a:t>ark:/99166/p9...</a:t>
            </a:r>
            <a:r>
              <a:rPr lang="en-US"/>
              <a:t>”</a:t>
            </a:r>
          </a:p>
          <a:p>
            <a:pPr lvl="1"/>
            <a:r>
              <a:rPr lang="en-US"/>
              <a:t>LDAP: </a:t>
            </a:r>
            <a:r>
              <a:rPr lang="en-US">
                <a:solidFill>
                  <a:srgbClr val="31859C"/>
                </a:solidFill>
              </a:rPr>
              <a:t>ark:/99166/p9... </a:t>
            </a:r>
            <a:r>
              <a:rPr lang="en-US"/>
              <a:t>= merritt</a:t>
            </a:r>
          </a:p>
          <a:p>
            <a:pPr lvl="1"/>
            <a:endParaRPr lang="en-US"/>
          </a:p>
          <a:p>
            <a:r>
              <a:rPr lang="en-US"/>
              <a:t>Strategy</a:t>
            </a:r>
          </a:p>
          <a:p>
            <a:pPr lvl="1"/>
            <a:r>
              <a:rPr lang="en-US"/>
              <a:t>LDAP attributes are cached with owner ARKs in EZID’s database</a:t>
            </a:r>
          </a:p>
          <a:p>
            <a:pPr lvl="1"/>
            <a:r>
              <a:rPr lang="en-US"/>
              <a:t>As a result, data is self-describing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0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Availability</a:t>
            </a:r>
          </a:p>
          <a:p>
            <a:pPr lvl="1"/>
            <a:r>
              <a:rPr lang="en-US"/>
              <a:t>DBMS integrity failure</a:t>
            </a:r>
          </a:p>
          <a:p>
            <a:pPr lvl="1"/>
            <a:r>
              <a:rPr lang="en-US"/>
              <a:t>Data loss</a:t>
            </a:r>
            <a:endParaRPr lang="en-US"/>
          </a:p>
          <a:p>
            <a:pPr lvl="1"/>
            <a:r>
              <a:rPr lang="en-US"/>
              <a:t>DBMS service availability</a:t>
            </a:r>
          </a:p>
          <a:p>
            <a:pPr lvl="1"/>
            <a:r>
              <a:rPr lang="en-US"/>
              <a:t>S</a:t>
            </a:r>
            <a:r>
              <a:rPr lang="en-US"/>
              <a:t>ecurity intrusion, DOS</a:t>
            </a:r>
          </a:p>
          <a:p>
            <a:pPr lvl="1"/>
            <a:r>
              <a:rPr lang="en-US"/>
              <a:t>G</a:t>
            </a:r>
            <a:r>
              <a:rPr lang="en-US"/>
              <a:t>eo-localized failure</a:t>
            </a:r>
          </a:p>
          <a:p>
            <a:pPr lvl="1"/>
            <a:r>
              <a:rPr lang="en-US"/>
              <a:t>H</a:t>
            </a:r>
            <a:r>
              <a:rPr lang="en-US"/>
              <a:t>uman failure (error, malicious)</a:t>
            </a:r>
          </a:p>
          <a:p>
            <a:pPr lvl="1"/>
            <a:r>
              <a:rPr lang="en-US"/>
              <a:t>...</a:t>
            </a:r>
          </a:p>
          <a:p>
            <a:pPr lvl="1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Interpretability</a:t>
            </a:r>
          </a:p>
          <a:p>
            <a:pPr lvl="1"/>
            <a:r>
              <a:rPr lang="en-US"/>
              <a:t>Dependent information</a:t>
            </a:r>
          </a:p>
          <a:p>
            <a:pPr lvl="1"/>
            <a:r>
              <a:rPr lang="en-US"/>
              <a:t>Knowledge embodied in select staff</a:t>
            </a:r>
          </a:p>
          <a:p>
            <a:pPr lvl="1"/>
            <a:r>
              <a:rPr lang="en-US"/>
              <a:t>...</a:t>
            </a:r>
          </a:p>
          <a:p>
            <a:pPr lvl="1"/>
            <a:endParaRPr lang="en-US"/>
          </a:p>
          <a:p>
            <a:r>
              <a:rPr lang="en-US"/>
              <a:t>Many others...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94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SPOT model for risk assessment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Availability</a:t>
            </a:r>
          </a:p>
          <a:p>
            <a:r>
              <a:rPr lang="en-US"/>
              <a:t>Identity</a:t>
            </a:r>
          </a:p>
          <a:p>
            <a:r>
              <a:rPr lang="en-US"/>
              <a:t>Persistence</a:t>
            </a:r>
          </a:p>
          <a:p>
            <a:r>
              <a:rPr lang="en-US"/>
              <a:t>Renderability</a:t>
            </a:r>
          </a:p>
          <a:p>
            <a:r>
              <a:rPr lang="en-US"/>
              <a:t>Understandability</a:t>
            </a:r>
          </a:p>
          <a:p>
            <a:r>
              <a:rPr lang="en-US"/>
              <a:t>Authenticity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171" y="5793619"/>
            <a:ext cx="73456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Vermaaten, Lavoie, Caplan (2012), “Identifying Threats to Successful Digital Preservation: the SPOT Model for Risk Assessment,” </a:t>
            </a:r>
            <a:r>
              <a:rPr lang="en-US" sz="1400" i="1"/>
              <a:t>D-Lib Magazine</a:t>
            </a:r>
            <a:endParaRPr lang="en-US" sz="1400"/>
          </a:p>
          <a:p>
            <a:r>
              <a:rPr lang="en-US" sz="1400"/>
              <a:t>doi:10.1045/september2012-vermaaten</a:t>
            </a:r>
          </a:p>
        </p:txBody>
      </p:sp>
    </p:spTree>
    <p:extLst>
      <p:ext uri="{BB962C8B-B14F-4D97-AF65-F5344CB8AC3E}">
        <p14:creationId xmlns:p14="http://schemas.microsoft.com/office/powerpoint/2010/main" val="181441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SPOT model for 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Renderability</a:t>
            </a:r>
          </a:p>
          <a:p>
            <a:pPr lvl="1"/>
            <a:r>
              <a:rPr lang="en-US"/>
              <a:t>Necessary software is not available</a:t>
            </a:r>
          </a:p>
          <a:p>
            <a:pPr lvl="1"/>
            <a:r>
              <a:rPr lang="en-US"/>
              <a:t>Software can’t be operated or maintained</a:t>
            </a:r>
          </a:p>
          <a:p>
            <a:pPr lvl="1"/>
            <a:r>
              <a:rPr lang="en-US"/>
              <a:t>Necessary environment is unknown</a:t>
            </a:r>
          </a:p>
          <a:p>
            <a:pPr lvl="1"/>
            <a:r>
              <a:rPr lang="en-US"/>
              <a:t>Not possible to verify integrity/accuracy of rendering</a:t>
            </a:r>
          </a:p>
          <a:p>
            <a:pPr lvl="1"/>
            <a:r>
              <a:rPr lang="en-US"/>
              <a:t>Salient characteristics were not preserved</a:t>
            </a:r>
          </a:p>
        </p:txBody>
      </p:sp>
    </p:spTree>
    <p:extLst>
      <p:ext uri="{BB962C8B-B14F-4D97-AF65-F5344CB8AC3E}">
        <p14:creationId xmlns:p14="http://schemas.microsoft.com/office/powerpoint/2010/main" val="2489839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Is there a principled way of identifying (and mitigating) risks?</a:t>
            </a:r>
          </a:p>
          <a:p>
            <a:pPr lvl="1"/>
            <a:r>
              <a:rPr lang="en-US"/>
              <a:t>Yes: think NASA space missions</a:t>
            </a:r>
          </a:p>
          <a:p>
            <a:pPr lvl="1"/>
            <a:r>
              <a:rPr lang="en-US"/>
              <a:t>But in this area?</a:t>
            </a:r>
          </a:p>
          <a:p>
            <a:pPr lvl="1"/>
            <a:endParaRPr lang="en-US"/>
          </a:p>
          <a:p>
            <a:r>
              <a:rPr lang="en-US"/>
              <a:t>What constitutes “enough” mitigation?</a:t>
            </a:r>
          </a:p>
        </p:txBody>
      </p:sp>
      <p:pic>
        <p:nvPicPr>
          <p:cNvPr id="8" name="Content Placeholder 7" descr="images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18" r="2041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93900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326</Words>
  <Application>Microsoft Macintosh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EZID data security and risks</vt:lpstr>
      <vt:lpstr>1) Database dependency</vt:lpstr>
      <vt:lpstr>EZID’s strategy</vt:lpstr>
      <vt:lpstr>2) LDAP dependency</vt:lpstr>
      <vt:lpstr>Risks</vt:lpstr>
      <vt:lpstr>SPOT model for risk assessment</vt:lpstr>
      <vt:lpstr>SPOT model for risk assessment</vt:lpstr>
      <vt:lpstr>Questions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48</cp:revision>
  <dcterms:created xsi:type="dcterms:W3CDTF">2014-07-17T03:58:23Z</dcterms:created>
  <dcterms:modified xsi:type="dcterms:W3CDTF">2014-07-17T17:36:26Z</dcterms:modified>
</cp:coreProperties>
</file>