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2" r:id="rId6"/>
    <p:sldId id="263" r:id="rId7"/>
    <p:sldId id="257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1C74B-E06B-EB4A-BEAA-DEF92A7DFF1E}" type="datetimeFigureOut">
              <a:t>10/6/14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BF1FC-B8CB-1E40-A612-5145E32328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74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7BF1FC-B8CB-1E40-A612-5145E3232869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82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7BF1FC-B8CB-1E40-A612-5145E3232869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882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13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13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92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66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43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05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7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81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3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19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A09B1-D4BD-8B4C-9CE1-4AE78434EAEA}" type="datetimeFigureOut"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4469B-8A66-8041-BA6E-4F5A15BD97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438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legacy.alexandria.ucsb.edu/gazetteer/protocol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Functional aspects of gazetteers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07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Gazetteer protocol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Model</a:t>
            </a:r>
          </a:p>
          <a:p>
            <a:pPr lvl="1"/>
            <a:r>
              <a:rPr lang="en-US"/>
              <a:t>entity: place	</a:t>
            </a:r>
          </a:p>
          <a:p>
            <a:pPr lvl="1"/>
            <a:r>
              <a:rPr lang="en-US"/>
              <a:t>attributes: identifier, name(s), footprint(s), type(s), code(s), status</a:t>
            </a:r>
          </a:p>
          <a:p>
            <a:pPr lvl="1"/>
            <a:r>
              <a:rPr lang="en-US"/>
              <a:t>explicit relationships: part-of, capital-of, etc.</a:t>
            </a:r>
          </a:p>
          <a:p>
            <a:pPr lvl="1"/>
            <a:endParaRPr lang="en-US"/>
          </a:p>
          <a:p>
            <a:r>
              <a:rPr lang="en-US"/>
              <a:t>Query</a:t>
            </a:r>
          </a:p>
          <a:p>
            <a:pPr lvl="1"/>
            <a:r>
              <a:rPr lang="en-US"/>
              <a:t>by identifier, by name, by footprint, by relationship, etc.</a:t>
            </a:r>
          </a:p>
          <a:p>
            <a:pPr lvl="1"/>
            <a:endParaRPr lang="en-US"/>
          </a:p>
          <a:p>
            <a:r>
              <a:rPr lang="en-US" sz="2600">
                <a:hlinkClick r:id="rId2"/>
              </a:rPr>
              <a:t>http://legacy.alexandria.ucsb.edu/gazetteer/protocol/</a:t>
            </a:r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850272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Many (most? all?) queries have it</a:t>
            </a:r>
          </a:p>
          <a:p>
            <a:pPr lvl="1"/>
            <a:r>
              <a:rPr lang="en-US"/>
              <a:t>“Pine Mountain”</a:t>
            </a:r>
          </a:p>
          <a:p>
            <a:pPr lvl="1"/>
            <a:endParaRPr lang="en-US"/>
          </a:p>
          <a:p>
            <a:r>
              <a:rPr lang="en-US"/>
              <a:t>Not easy to specify in protocol</a:t>
            </a:r>
          </a:p>
          <a:p>
            <a:pPr lvl="1"/>
            <a:r>
              <a:rPr lang="en-US"/>
              <a:t>“Santa Barbara, CA” not supported</a:t>
            </a:r>
          </a:p>
          <a:p>
            <a:pPr lvl="1"/>
            <a:r>
              <a:rPr lang="en-US"/>
              <a:t>spatially contained in </a:t>
            </a:r>
            <a:r>
              <a:rPr lang="en-US" i="1">
                <a:solidFill>
                  <a:schemeClr val="accent1"/>
                </a:solidFill>
              </a:rPr>
              <a:t>polygon</a:t>
            </a:r>
          </a:p>
          <a:p>
            <a:pPr lvl="1"/>
            <a:r>
              <a:rPr lang="en-US"/>
              <a:t>spatially contained in </a:t>
            </a:r>
            <a:r>
              <a:rPr lang="en-US" i="1">
                <a:solidFill>
                  <a:srgbClr val="4F81BD"/>
                </a:solidFill>
              </a:rPr>
              <a:t>place</a:t>
            </a:r>
          </a:p>
          <a:p>
            <a:pPr lvl="1"/>
            <a:r>
              <a:rPr lang="en-US"/>
              <a:t>has part-of relationship to </a:t>
            </a:r>
            <a:r>
              <a:rPr lang="en-US" i="1">
                <a:solidFill>
                  <a:srgbClr val="4F81BD"/>
                </a:solidFill>
              </a:rPr>
              <a:t>place</a:t>
            </a:r>
          </a:p>
          <a:p>
            <a:pPr lvl="1"/>
            <a:endParaRPr lang="en-US"/>
          </a:p>
          <a:p>
            <a:r>
              <a:rPr lang="en-US"/>
              <a:t>Get very different, unpredictable results</a:t>
            </a:r>
          </a:p>
        </p:txBody>
      </p:sp>
    </p:spTree>
    <p:extLst>
      <p:ext uri="{BB962C8B-B14F-4D97-AF65-F5344CB8AC3E}">
        <p14:creationId xmlns:p14="http://schemas.microsoft.com/office/powerpoint/2010/main" val="2374207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Explicit relationship problems</a:t>
            </a:r>
          </a:p>
          <a:p>
            <a:pPr lvl="1"/>
            <a:r>
              <a:rPr lang="en-US"/>
              <a:t>incomplete</a:t>
            </a:r>
          </a:p>
          <a:p>
            <a:pPr lvl="1"/>
            <a:endParaRPr lang="en-US"/>
          </a:p>
          <a:p>
            <a:r>
              <a:rPr lang="en-US"/>
              <a:t>Spatial relationship problems</a:t>
            </a:r>
          </a:p>
          <a:p>
            <a:pPr lvl="1"/>
            <a:r>
              <a:rPr lang="en-US"/>
              <a:t>fuzzy areas (“Sierra Nevada mountain range”)</a:t>
            </a:r>
          </a:p>
          <a:p>
            <a:pPr lvl="1"/>
            <a:r>
              <a:rPr lang="en-US"/>
              <a:t>dirty data (digitized from map labels)</a:t>
            </a:r>
          </a:p>
          <a:p>
            <a:pPr lvl="1"/>
            <a:r>
              <a:rPr lang="en-US"/>
              <a:t>scale issues (cities are points, roads are lines)</a:t>
            </a:r>
          </a:p>
          <a:p>
            <a:pPr lvl="1"/>
            <a:r>
              <a:rPr lang="en-US"/>
              <a:t>generalized geometry (California BBOX includes Nevada)</a:t>
            </a:r>
          </a:p>
          <a:p>
            <a:pPr lvl="1"/>
            <a:r>
              <a:rPr lang="en-US"/>
              <a:t>topology errors</a:t>
            </a:r>
          </a:p>
          <a:p>
            <a:pPr lvl="1"/>
            <a:endParaRPr lang="en-US"/>
          </a:p>
          <a:p>
            <a:r>
              <a:rPr lang="en-US">
                <a:solidFill>
                  <a:schemeClr val="bg1"/>
                </a:solidFill>
              </a:rPr>
              <a:t>Functional problems</a:t>
            </a:r>
          </a:p>
          <a:p>
            <a:pPr lvl="1"/>
            <a:r>
              <a:rPr lang="en-US">
                <a:solidFill>
                  <a:schemeClr val="bg1"/>
                </a:solidFill>
              </a:rPr>
              <a:t>I.e., answer depends on why you’re asking</a:t>
            </a:r>
          </a:p>
          <a:p>
            <a:pPr lvl="1"/>
            <a:r>
              <a:rPr lang="en-US">
                <a:solidFill>
                  <a:schemeClr val="bg1"/>
                </a:solidFill>
              </a:rPr>
              <a:t>“Is the Chumash reservation in Santa Barbara County?”</a:t>
            </a:r>
          </a:p>
        </p:txBody>
      </p:sp>
    </p:spTree>
    <p:extLst>
      <p:ext uri="{BB962C8B-B14F-4D97-AF65-F5344CB8AC3E}">
        <p14:creationId xmlns:p14="http://schemas.microsoft.com/office/powerpoint/2010/main" val="40060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1372063" y="316150"/>
            <a:ext cx="6399874" cy="6173475"/>
            <a:chOff x="1621781" y="316150"/>
            <a:chExt cx="6399874" cy="6173475"/>
          </a:xfrm>
        </p:grpSpPr>
        <p:pic>
          <p:nvPicPr>
            <p:cNvPr id="10" name="Picture 9" descr="simp_geo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41726" y="3848581"/>
              <a:ext cx="2190522" cy="2314334"/>
            </a:xfrm>
            <a:prstGeom prst="rect">
              <a:avLst/>
            </a:prstGeom>
          </p:spPr>
        </p:pic>
        <p:pic>
          <p:nvPicPr>
            <p:cNvPr id="11" name="Picture 10" descr="113983-004-868727F4.gi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1781" y="316150"/>
              <a:ext cx="2986885" cy="2971800"/>
            </a:xfrm>
            <a:prstGeom prst="rect">
              <a:avLst/>
            </a:prstGeom>
          </p:spPr>
        </p:pic>
        <p:pic>
          <p:nvPicPr>
            <p:cNvPr id="14" name="Picture 13" descr="dv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49855" y="316150"/>
              <a:ext cx="2971800" cy="29718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5" name="Picture 14" descr="cal.pn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6866" y="3517825"/>
              <a:ext cx="2971800" cy="29718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493411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>
                <a:solidFill>
                  <a:schemeClr val="bg1">
                    <a:lumMod val="75000"/>
                  </a:schemeClr>
                </a:solidFill>
              </a:rPr>
              <a:t>Explicit relationship problems</a:t>
            </a:r>
          </a:p>
          <a:p>
            <a:pPr lvl="1"/>
            <a:r>
              <a:rPr lang="en-US">
                <a:solidFill>
                  <a:schemeClr val="bg1">
                    <a:lumMod val="75000"/>
                  </a:schemeClr>
                </a:solidFill>
              </a:rPr>
              <a:t>incomplete</a:t>
            </a:r>
          </a:p>
          <a:p>
            <a:pPr lvl="1"/>
            <a:endParaRPr lang="en-US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>
                <a:solidFill>
                  <a:schemeClr val="bg1">
                    <a:lumMod val="75000"/>
                  </a:schemeClr>
                </a:solidFill>
              </a:rPr>
              <a:t>Spatial relationship problems</a:t>
            </a:r>
          </a:p>
          <a:p>
            <a:pPr lvl="1"/>
            <a:r>
              <a:rPr lang="en-US">
                <a:solidFill>
                  <a:schemeClr val="bg1">
                    <a:lumMod val="75000"/>
                  </a:schemeClr>
                </a:solidFill>
              </a:rPr>
              <a:t>fuzzy areas (“Sierra Nevada mountain range”)</a:t>
            </a:r>
          </a:p>
          <a:p>
            <a:pPr lvl="1"/>
            <a:r>
              <a:rPr lang="en-US">
                <a:solidFill>
                  <a:schemeClr val="bg1">
                    <a:lumMod val="75000"/>
                  </a:schemeClr>
                </a:solidFill>
              </a:rPr>
              <a:t>scale issues</a:t>
            </a:r>
          </a:p>
          <a:p>
            <a:pPr lvl="1"/>
            <a:r>
              <a:rPr lang="en-US">
                <a:solidFill>
                  <a:schemeClr val="bg1">
                    <a:lumMod val="75000"/>
                  </a:schemeClr>
                </a:solidFill>
              </a:rPr>
              <a:t>generalized geometry (California BBOX includes Nevada)</a:t>
            </a:r>
          </a:p>
          <a:p>
            <a:pPr lvl="1"/>
            <a:r>
              <a:rPr lang="en-US">
                <a:solidFill>
                  <a:schemeClr val="bg1">
                    <a:lumMod val="75000"/>
                  </a:schemeClr>
                </a:solidFill>
              </a:rPr>
              <a:t>digitization differences</a:t>
            </a:r>
          </a:p>
          <a:p>
            <a:pPr lvl="1"/>
            <a:endParaRPr lang="en-US"/>
          </a:p>
          <a:p>
            <a:r>
              <a:rPr lang="en-US"/>
              <a:t>Functional problems</a:t>
            </a:r>
          </a:p>
          <a:p>
            <a:pPr lvl="1"/>
            <a:r>
              <a:rPr lang="en-US"/>
              <a:t>I.e., answer depends on why you’re asking</a:t>
            </a:r>
          </a:p>
          <a:p>
            <a:pPr lvl="1"/>
            <a:r>
              <a:rPr lang="en-US"/>
              <a:t>“Is the Chumash reservation in Santa Barbara County?”</a:t>
            </a:r>
          </a:p>
        </p:txBody>
      </p:sp>
    </p:spTree>
    <p:extLst>
      <p:ext uri="{BB962C8B-B14F-4D97-AF65-F5344CB8AC3E}">
        <p14:creationId xmlns:p14="http://schemas.microsoft.com/office/powerpoint/2010/main" val="2847043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Freebirds a place?</a:t>
            </a:r>
          </a:p>
        </p:txBody>
      </p:sp>
      <p:pic>
        <p:nvPicPr>
          <p:cNvPr id="5" name="Picture 4" descr="freebirds-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345" y="1878767"/>
            <a:ext cx="5659311" cy="37728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69917" y="5342247"/>
            <a:ext cx="1631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/>
              <a:t>santabarbara.com</a:t>
            </a:r>
          </a:p>
        </p:txBody>
      </p:sp>
    </p:spTree>
    <p:extLst>
      <p:ext uri="{BB962C8B-B14F-4D97-AF65-F5344CB8AC3E}">
        <p14:creationId xmlns:p14="http://schemas.microsoft.com/office/powerpoint/2010/main" val="3075648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 Freebirds a place?</a:t>
            </a:r>
          </a:p>
        </p:txBody>
      </p:sp>
      <p:pic>
        <p:nvPicPr>
          <p:cNvPr id="5" name="Content Placeholder 4" descr="iv.pn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" r="232"/>
          <a:stretch>
            <a:fillRect/>
          </a:stretch>
        </p:blipFill>
        <p:spPr>
          <a:xfrm>
            <a:off x="457200" y="1824336"/>
            <a:ext cx="4038600" cy="4525963"/>
          </a:xfr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593779" y="1417638"/>
            <a:ext cx="176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Navigation: yes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4881444" y="1417638"/>
            <a:ext cx="3749521" cy="4693134"/>
            <a:chOff x="4881444" y="1417638"/>
            <a:chExt cx="3749521" cy="4693134"/>
          </a:xfrm>
        </p:grpSpPr>
        <p:sp>
          <p:nvSpPr>
            <p:cNvPr id="7" name="Rectangle 6"/>
            <p:cNvSpPr/>
            <p:nvPr/>
          </p:nvSpPr>
          <p:spPr>
            <a:xfrm>
              <a:off x="5061515" y="2179121"/>
              <a:ext cx="1307397" cy="34865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Freebirds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7022081" y="3253567"/>
              <a:ext cx="1608884" cy="6463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en-US"/>
                <a:t>eating</a:t>
              </a:r>
            </a:p>
            <a:p>
              <a:pPr algn="ctr"/>
              <a:r>
                <a:rPr lang="en-US"/>
                <a:t>establishment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65055" y="2324159"/>
              <a:ext cx="1095710" cy="369332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en-US"/>
                <a:t>business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97233" y="4464397"/>
              <a:ext cx="2019603" cy="6463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en-US"/>
                <a:t>879 Embarcadero</a:t>
              </a:r>
            </a:p>
            <a:p>
              <a:pPr algn="ctr"/>
              <a:r>
                <a:rPr lang="en-US"/>
                <a:t>del Norte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910594" y="5464441"/>
              <a:ext cx="1005879" cy="6463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algn="ctr"/>
              <a:r>
                <a:rPr lang="en-US"/>
                <a:t>street</a:t>
              </a:r>
            </a:p>
            <a:p>
              <a:pPr algn="ctr"/>
              <a:r>
                <a:rPr lang="en-US"/>
                <a:t>address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272262" y="1417638"/>
              <a:ext cx="32517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Knowledge representation: no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6045157" y="3414855"/>
              <a:ext cx="323755" cy="323755"/>
            </a:xfrm>
            <a:prstGeom prst="ellipse">
              <a:avLst/>
            </a:prstGeom>
            <a:solidFill>
              <a:schemeClr val="accent2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>
              <a:stCxn id="13" idx="1"/>
              <a:endCxn id="7" idx="2"/>
            </p:cNvCxnSpPr>
            <p:nvPr/>
          </p:nvCxnSpPr>
          <p:spPr>
            <a:xfrm flipH="1" flipV="1">
              <a:off x="5715214" y="2527780"/>
              <a:ext cx="377356" cy="9344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3" idx="6"/>
              <a:endCxn id="8" idx="1"/>
            </p:cNvCxnSpPr>
            <p:nvPr/>
          </p:nvCxnSpPr>
          <p:spPr>
            <a:xfrm>
              <a:off x="6368912" y="3576733"/>
              <a:ext cx="65316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8" idx="0"/>
              <a:endCxn id="9" idx="2"/>
            </p:cNvCxnSpPr>
            <p:nvPr/>
          </p:nvCxnSpPr>
          <p:spPr>
            <a:xfrm flipH="1" flipV="1">
              <a:off x="7812910" y="2693491"/>
              <a:ext cx="13613" cy="56007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3" idx="4"/>
              <a:endCxn id="10" idx="0"/>
            </p:cNvCxnSpPr>
            <p:nvPr/>
          </p:nvCxnSpPr>
          <p:spPr>
            <a:xfrm>
              <a:off x="6207035" y="3738610"/>
              <a:ext cx="0" cy="72578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10" idx="2"/>
              <a:endCxn id="11" idx="1"/>
            </p:cNvCxnSpPr>
            <p:nvPr/>
          </p:nvCxnSpPr>
          <p:spPr>
            <a:xfrm>
              <a:off x="6207035" y="5110728"/>
              <a:ext cx="703559" cy="67687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4881444" y="2926376"/>
              <a:ext cx="10970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has-name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952002" y="3881854"/>
              <a:ext cx="129103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has-location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382858" y="3554806"/>
              <a:ext cx="5152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is-a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662372" y="2805458"/>
              <a:ext cx="11464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subtype-of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011647" y="5340002"/>
              <a:ext cx="5152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/>
                <a:t>is-a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69560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715</TotalTime>
  <Words>227</Words>
  <Application>Microsoft Macintosh PowerPoint</Application>
  <PresentationFormat>On-screen Show (4:3)</PresentationFormat>
  <Paragraphs>69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Functional aspects of gazetteers</vt:lpstr>
      <vt:lpstr>Gazetteer protocol</vt:lpstr>
      <vt:lpstr>Spatial context</vt:lpstr>
      <vt:lpstr>Challenges</vt:lpstr>
      <vt:lpstr>PowerPoint Presentation</vt:lpstr>
      <vt:lpstr>Challenges</vt:lpstr>
      <vt:lpstr>Is Freebirds a place?</vt:lpstr>
      <vt:lpstr>Is Freebirds a place?</vt:lpstr>
    </vt:vector>
  </TitlesOfParts>
  <Company>University of California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Janée</dc:creator>
  <cp:lastModifiedBy>Greg Janée</cp:lastModifiedBy>
  <cp:revision>35</cp:revision>
  <dcterms:created xsi:type="dcterms:W3CDTF">2014-10-07T05:43:26Z</dcterms:created>
  <dcterms:modified xsi:type="dcterms:W3CDTF">2014-10-07T17:38:48Z</dcterms:modified>
</cp:coreProperties>
</file>