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62" r:id="rId9"/>
    <p:sldId id="268" r:id="rId10"/>
    <p:sldId id="263" r:id="rId11"/>
    <p:sldId id="267" r:id="rId12"/>
    <p:sldId id="269" r:id="rId13"/>
    <p:sldId id="266" r:id="rId14"/>
    <p:sldId id="264" r:id="rId15"/>
    <p:sldId id="265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9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88753-CB02-8E41-BC24-067D50734670}" type="datetimeFigureOut">
              <a:t>7/28/16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53DC6-635F-9242-9D7A-D144CFF89891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6801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14224-854C-7647-B9FA-6B1530714F53}" type="datetimeFigureOut">
              <a:t>7/28/16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A96BC-2C9F-074B-B5BD-8C80F2E7F1E7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816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C54D-2FCA-6C4D-8CF8-47419E388453}" type="datetime1">
              <a:t>7/28/16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2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E1A3-92BE-8547-8DDE-6390CC2A392E}" type="datetime1">
              <a:t>7/28/16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390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56B5-02F7-2849-BF77-080AE3E0B63A}" type="datetime1">
              <a:t>7/28/16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32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5552-90FA-7045-BF05-E41EECE21531}" type="datetime1">
              <a:t>7/28/16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586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6E7E0-55C4-5C49-8147-6A17A4C472B0}" type="datetime1">
              <a:t>7/28/16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17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5CE5E-9427-AB43-A677-05FA6AAFC20D}" type="datetime1">
              <a:t>7/28/16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00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047C7-30A8-6A4C-A3C6-03FA3341D015}" type="datetime1">
              <a:t>7/28/16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802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1E52-84C2-6949-B854-B706D751EF4C}" type="datetime1">
              <a:t>7/28/16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1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3A34-C8CC-B843-8E0E-2FF2C314AA30}" type="datetime1">
              <a:t>7/28/16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315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01BA5-8B22-4644-A3F1-C33109FF1626}" type="datetime1">
              <a:t>7/28/16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66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8510-B206-4E46-A03C-6A19BE8D6725}" type="datetime1">
              <a:t>7/28/16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749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35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4192"/>
            <a:ext cx="8229600" cy="4981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2A622-92D8-FA4C-B601-09383446C96C}" type="datetime1">
              <a:t>7/28/16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0C36C-50D6-5544-8F0D-BEDE3C877324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43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f"/><Relationship Id="rId3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Identifiers, citation, licensing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rPr lang="en-US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270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/>
              <a:t>What does it identify? (cont’d)</a:t>
            </a:r>
          </a:p>
          <a:p>
            <a:pPr lvl="1"/>
            <a:r>
              <a:rPr lang="en-US"/>
              <a:t>web location</a:t>
            </a:r>
          </a:p>
          <a:p>
            <a:pPr lvl="2"/>
            <a:r>
              <a:rPr lang="en-US"/>
              <a:t>URL</a:t>
            </a:r>
          </a:p>
          <a:p>
            <a:pPr lvl="1"/>
            <a:r>
              <a:rPr lang="en-US"/>
              <a:t>geographic location</a:t>
            </a:r>
          </a:p>
          <a:p>
            <a:pPr lvl="2"/>
            <a:r>
              <a:rPr lang="en-US"/>
              <a:t>what3words: here = “strength.garage.unwind”</a:t>
            </a:r>
          </a:p>
          <a:p>
            <a:pPr lvl="1"/>
            <a:r>
              <a:rPr lang="en-US"/>
              <a:t>physical object</a:t>
            </a:r>
          </a:p>
          <a:p>
            <a:pPr lvl="2"/>
            <a:r>
              <a:rPr lang="en-US"/>
              <a:t>IGSN (geological specimen)</a:t>
            </a:r>
          </a:p>
          <a:p>
            <a:pPr lvl="2"/>
            <a:r>
              <a:rPr lang="en-US"/>
              <a:t>ORCID (person)</a:t>
            </a:r>
          </a:p>
          <a:p>
            <a:pPr lvl="1"/>
            <a:r>
              <a:rPr lang="en-US"/>
              <a:t>unique event in the universe</a:t>
            </a:r>
          </a:p>
          <a:p>
            <a:pPr lvl="2"/>
            <a:r>
              <a:rPr lang="en-US"/>
              <a:t>UUID: C51ECC65-1C90-4926-B239-31107D5BCCA9</a:t>
            </a:r>
          </a:p>
          <a:p>
            <a:pPr lvl="1"/>
            <a:r>
              <a:rPr lang="en-US"/>
              <a:t>arrangement of bits</a:t>
            </a:r>
          </a:p>
          <a:p>
            <a:pPr lvl="2"/>
            <a:r>
              <a:rPr lang="en-US"/>
              <a:t>checksums: MD5, SHA1, etc.</a:t>
            </a:r>
          </a:p>
          <a:p>
            <a:pPr lvl="1"/>
            <a:r>
              <a:rPr lang="en-US"/>
              <a:t>statistical dataset</a:t>
            </a:r>
          </a:p>
          <a:p>
            <a:pPr lvl="2"/>
            <a:r>
              <a:rPr lang="en-US"/>
              <a:t>Universal Numeric Fingerprint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rPr lang="en-US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475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How to get to what it stands for? (or just find out more)</a:t>
            </a:r>
          </a:p>
          <a:p>
            <a:pPr lvl="1"/>
            <a:r>
              <a:rPr lang="en-US"/>
              <a:t>central resolver</a:t>
            </a:r>
          </a:p>
          <a:p>
            <a:pPr lvl="2"/>
            <a:r>
              <a:rPr lang="en-US"/>
              <a:t>dx.doi.org (now doi.org) for DOIs</a:t>
            </a:r>
          </a:p>
          <a:p>
            <a:pPr lvl="2"/>
            <a:r>
              <a:rPr lang="en-US"/>
              <a:t>identifiers.org for biodatabase IDs</a:t>
            </a:r>
          </a:p>
          <a:p>
            <a:pPr lvl="1"/>
            <a:r>
              <a:rPr lang="en-US"/>
              <a:t>distributed resolver systems</a:t>
            </a:r>
          </a:p>
          <a:p>
            <a:pPr lvl="2"/>
            <a:r>
              <a:rPr lang="en-US"/>
              <a:t>Handle system</a:t>
            </a:r>
          </a:p>
          <a:p>
            <a:pPr lvl="2"/>
            <a:r>
              <a:rPr lang="en-US"/>
              <a:t>LSID: DNS system</a:t>
            </a:r>
          </a:p>
          <a:p>
            <a:pPr lvl="1"/>
            <a:r>
              <a:rPr lang="en-US"/>
              <a:t>meta-resolvers</a:t>
            </a:r>
          </a:p>
          <a:p>
            <a:pPr lvl="2"/>
            <a:r>
              <a:rPr lang="en-US"/>
              <a:t>n2t.net: “name-to-thing”</a:t>
            </a:r>
          </a:p>
          <a:p>
            <a:pPr lvl="1"/>
            <a:r>
              <a:rPr lang="en-US"/>
              <a:t>emerging effort:</a:t>
            </a:r>
          </a:p>
          <a:p>
            <a:pPr lvl="2"/>
            <a:r>
              <a:rPr lang="en-US"/>
              <a:t>CDL-EBI work towards universal resolver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rPr lang="en-US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201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I’m sold!  How do I make one?</a:t>
            </a:r>
          </a:p>
          <a:p>
            <a:pPr lvl="1"/>
            <a:r>
              <a:rPr lang="en-US"/>
              <a:t>often generated for you</a:t>
            </a:r>
          </a:p>
          <a:p>
            <a:pPr lvl="1"/>
            <a:r>
              <a:rPr lang="en-US"/>
              <a:t>use “minting” service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rPr lang="en-US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879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/>
              <a:t>Where can I get one?</a:t>
            </a:r>
          </a:p>
          <a:p>
            <a:pPr lvl="1"/>
            <a:r>
              <a:rPr lang="en-US"/>
              <a:t>distributed/uncoordinated: make your own</a:t>
            </a:r>
          </a:p>
          <a:p>
            <a:pPr lvl="2"/>
            <a:r>
              <a:rPr lang="en-US"/>
              <a:t>DNS-based: LSID, tag URI</a:t>
            </a:r>
          </a:p>
          <a:p>
            <a:pPr lvl="1"/>
            <a:r>
              <a:rPr lang="en-US"/>
              <a:t>distributed/loosely coordinated</a:t>
            </a:r>
          </a:p>
          <a:p>
            <a:pPr lvl="2"/>
            <a:r>
              <a:rPr lang="en-US"/>
              <a:t>ARK (multiple providers)</a:t>
            </a:r>
          </a:p>
          <a:p>
            <a:pPr lvl="1"/>
            <a:r>
              <a:rPr lang="en-US"/>
              <a:t>single, central registry</a:t>
            </a:r>
          </a:p>
          <a:p>
            <a:pPr lvl="2"/>
            <a:r>
              <a:rPr lang="en-US"/>
              <a:t>IGSN</a:t>
            </a:r>
          </a:p>
          <a:p>
            <a:pPr lvl="1"/>
            <a:r>
              <a:rPr lang="en-US"/>
              <a:t>hierarchical/tightly coordinated</a:t>
            </a:r>
          </a:p>
          <a:p>
            <a:pPr lvl="2"/>
            <a:r>
              <a:rPr lang="en-US"/>
              <a:t>DOI (Crossref, DataCite, CDL, Pangaea, ...)</a:t>
            </a:r>
          </a:p>
          <a:p>
            <a:pPr lvl="1"/>
            <a:r>
              <a:rPr lang="en-US"/>
              <a:t>generate out of the ether</a:t>
            </a:r>
          </a:p>
          <a:p>
            <a:pPr lvl="2"/>
            <a:r>
              <a:rPr lang="en-US"/>
              <a:t>UUID</a:t>
            </a:r>
          </a:p>
          <a:p>
            <a:pPr lvl="1"/>
            <a:r>
              <a:rPr lang="en-US"/>
              <a:t>generate from content</a:t>
            </a:r>
          </a:p>
          <a:p>
            <a:pPr lvl="2"/>
            <a:r>
              <a:rPr lang="en-US"/>
              <a:t>checksum</a:t>
            </a:r>
          </a:p>
          <a:p>
            <a:pPr lvl="2"/>
            <a:r>
              <a:rPr lang="en-US"/>
              <a:t>Universal Numeric Fingerprint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rPr lang="en-US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165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Takeaways</a:t>
            </a:r>
          </a:p>
          <a:p>
            <a:pPr lvl="1"/>
            <a:r>
              <a:rPr lang="en-US"/>
              <a:t>self-service aspects of data sharing/publication bring identifiers to the fore</a:t>
            </a:r>
          </a:p>
          <a:p>
            <a:pPr lvl="1"/>
            <a:r>
              <a:rPr lang="en-US"/>
              <a:t>researchers may need to generate or obtain identifiers directly</a:t>
            </a:r>
          </a:p>
          <a:p>
            <a:pPr lvl="1"/>
            <a:r>
              <a:rPr lang="en-US"/>
              <a:t>there are many kinds of identifiers, with different characteristics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rPr lang="en-US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293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Citation of data</a:t>
            </a:r>
          </a:p>
          <a:p>
            <a:pPr lvl="1"/>
            <a:r>
              <a:rPr lang="en-US"/>
              <a:t>desire to be more specific</a:t>
            </a:r>
          </a:p>
          <a:p>
            <a:pPr lvl="1"/>
            <a:r>
              <a:rPr lang="en-US"/>
              <a:t>support reproducibility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rPr lang="en-US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953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rPr lang="en-US"/>
              <a:t>16</a:t>
            </a:fld>
            <a:endParaRPr lang="en-US" dirty="0"/>
          </a:p>
        </p:txBody>
      </p:sp>
      <p:pic>
        <p:nvPicPr>
          <p:cNvPr id="5" name="Picture 4" descr="grab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124223" cy="6858000"/>
          </a:xfrm>
          <a:prstGeom prst="rect">
            <a:avLst/>
          </a:prstGeom>
        </p:spPr>
      </p:pic>
      <p:pic>
        <p:nvPicPr>
          <p:cNvPr id="6" name="Picture 5" descr="grab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609" y="1404715"/>
            <a:ext cx="4893340" cy="2561195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67139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Last topics!</a:t>
            </a:r>
          </a:p>
          <a:p>
            <a:r>
              <a:rPr lang="en-US" dirty="0"/>
              <a:t>Outline</a:t>
            </a:r>
          </a:p>
          <a:p>
            <a:pPr lvl="1"/>
            <a:r>
              <a:rPr lang="en-US" dirty="0"/>
              <a:t>Why is this relevant to you?</a:t>
            </a:r>
          </a:p>
          <a:p>
            <a:pPr lvl="2"/>
            <a:r>
              <a:rPr lang="en-US" dirty="0"/>
              <a:t>Data sharing/publication</a:t>
            </a:r>
          </a:p>
          <a:p>
            <a:pPr lvl="1"/>
            <a:r>
              <a:rPr lang="en-US" dirty="0"/>
              <a:t>Identifiers</a:t>
            </a:r>
          </a:p>
          <a:p>
            <a:pPr lvl="1"/>
            <a:r>
              <a:rPr lang="en-US" dirty="0"/>
              <a:t>Citation</a:t>
            </a:r>
          </a:p>
          <a:p>
            <a:pPr lvl="1"/>
            <a:r>
              <a:rPr lang="en-US" dirty="0"/>
              <a:t>Licensing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rPr lang="en-US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515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Data sharing/publication</a:t>
            </a:r>
          </a:p>
          <a:p>
            <a:pPr lvl="1"/>
            <a:r>
              <a:rPr lang="en-US"/>
              <a:t>more of a do-it-yourself operation</a:t>
            </a:r>
          </a:p>
          <a:p>
            <a:pPr lvl="1"/>
            <a:r>
              <a:rPr lang="en-US"/>
              <a:t>requires more work</a:t>
            </a:r>
          </a:p>
          <a:p>
            <a:pPr lvl="1"/>
            <a:r>
              <a:rPr lang="en-US"/>
              <a:t>requires more knowledge by researcher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rPr lang="en-US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494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Publication comparison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rPr lang="en-US"/>
              <a:t>4</a:t>
            </a:fld>
            <a:endParaRPr lang="en-US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571080"/>
              </p:ext>
            </p:extLst>
          </p:nvPr>
        </p:nvGraphicFramePr>
        <p:xfrm>
          <a:off x="457200" y="1144588"/>
          <a:ext cx="8229600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Researcher’s 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Article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Data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Create final product?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 (!)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Editorial/packaging assistance?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Mostly</a:t>
                      </a:r>
                      <a:r>
                        <a:rPr lang="en-US" baseline="0"/>
                        <a:t> n</a:t>
                      </a:r>
                      <a:r>
                        <a:rPr lang="en-US"/>
                        <a:t>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Directly interact</a:t>
                      </a:r>
                      <a:r>
                        <a:rPr lang="en-US" baseline="0"/>
                        <a:t> with repository?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Create identifier(s)?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Some cases, 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Address</a:t>
                      </a:r>
                      <a:r>
                        <a:rPr lang="en-US" baseline="0"/>
                        <a:t> c</a:t>
                      </a:r>
                      <a:r>
                        <a:rPr lang="en-US"/>
                        <a:t>itation issues?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Possibly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Copyright/licensing?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 (pre-Open Access,</a:t>
                      </a:r>
                      <a:r>
                        <a:rPr lang="en-US" baseline="0"/>
                        <a:t> anyway)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Less clear; more options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644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Identifier</a:t>
            </a:r>
          </a:p>
          <a:p>
            <a:pPr lvl="1"/>
            <a:r>
              <a:rPr lang="en-US"/>
              <a:t>Def: “a smallish sequence of characters that stands for a biggish thing somewhere else”</a:t>
            </a:r>
          </a:p>
          <a:p>
            <a:pPr lvl="1"/>
            <a:r>
              <a:rPr lang="en-US"/>
              <a:t>Library examples</a:t>
            </a:r>
          </a:p>
          <a:p>
            <a:pPr lvl="2"/>
            <a:r>
              <a:rPr lang="en-US"/>
              <a:t>ISBNs, ISSNs, LC call numbers, DOIs</a:t>
            </a:r>
          </a:p>
          <a:p>
            <a:pPr lvl="1"/>
            <a:r>
              <a:rPr lang="en-US"/>
              <a:t>Real-life examples</a:t>
            </a:r>
          </a:p>
          <a:p>
            <a:pPr lvl="2"/>
            <a:r>
              <a:rPr lang="en-US"/>
              <a:t>SSNs, credit card numbers, ...</a:t>
            </a:r>
          </a:p>
          <a:p>
            <a:pPr lvl="2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rPr lang="en-US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511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Syntactic form of identifiers</a:t>
            </a:r>
          </a:p>
          <a:p>
            <a:pPr lvl="1"/>
            <a:r>
              <a:rPr lang="en-US"/>
              <a:t>self-identifying, or not</a:t>
            </a:r>
          </a:p>
          <a:p>
            <a:pPr lvl="2"/>
            <a:r>
              <a:rPr lang="en-US"/>
              <a:t>urn:nato:standard:mip:jc3iedm3.0:oo:1.3)</a:t>
            </a:r>
          </a:p>
          <a:p>
            <a:pPr lvl="2"/>
            <a:r>
              <a:rPr lang="en-US"/>
              <a:t>“chipmunk” = 32001853 in Encyclopedia of Life</a:t>
            </a:r>
          </a:p>
          <a:p>
            <a:pPr lvl="1"/>
            <a:r>
              <a:rPr lang="en-US"/>
              <a:t>rules, equivalence, normalization</a:t>
            </a:r>
          </a:p>
          <a:p>
            <a:pPr lvl="2"/>
            <a:r>
              <a:rPr lang="nl-NL"/>
              <a:t>http://foo.com/a/../b ≣ HTTP://foo.com:80/b/</a:t>
            </a:r>
          </a:p>
          <a:p>
            <a:pPr lvl="2"/>
            <a:r>
              <a:rPr lang="nl-NL"/>
              <a:t>ark:/12345/foo-bar-baz ≣ ark:/12345/foobarbaz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rPr lang="en-US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343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Syntax, cont’d</a:t>
            </a:r>
          </a:p>
          <a:p>
            <a:pPr lvl="1"/>
            <a:r>
              <a:rPr lang="nl-NL"/>
              <a:t>embedded semantics</a:t>
            </a:r>
          </a:p>
          <a:p>
            <a:pPr lvl="2"/>
            <a:r>
              <a:rPr lang="fr-FR"/>
              <a:t>no semantics: doi:10.5062/F4PN93K4</a:t>
            </a:r>
            <a:endParaRPr lang="nl-NL"/>
          </a:p>
          <a:p>
            <a:pPr lvl="2"/>
            <a:r>
              <a:rPr lang="en-US"/>
              <a:t>some: SPOT/Image scene: 55382810412251857521J = satellite 5, instrument 1, taken 2004-12-25 18:57:52</a:t>
            </a:r>
          </a:p>
          <a:p>
            <a:pPr lvl="2"/>
            <a:r>
              <a:rPr lang="en-US"/>
              <a:t>pure: OpenURL: http://...?genre=book&amp;title=...&amp;author=...</a:t>
            </a:r>
          </a:p>
          <a:p>
            <a:pPr lvl="1"/>
            <a:r>
              <a:rPr lang="en-US"/>
              <a:t>recognizability/branding/vanity</a:t>
            </a:r>
          </a:p>
          <a:p>
            <a:pPr lvl="2"/>
            <a:r>
              <a:rPr lang="fr-FR"/>
              <a:t>doi:10.5061/DRYAD.326R8</a:t>
            </a:r>
          </a:p>
          <a:p>
            <a:pPr lvl="1"/>
            <a:r>
              <a:rPr lang="fr-FR"/>
              <a:t>check digit to catch tansposition errors</a:t>
            </a:r>
          </a:p>
          <a:p>
            <a:pPr lvl="2"/>
            <a:r>
              <a:rPr lang="fr-FR"/>
              <a:t>credit card number 16th digit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rPr lang="en-US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522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/>
              <a:t>Scope &amp; purpose</a:t>
            </a:r>
          </a:p>
          <a:p>
            <a:pPr lvl="1"/>
            <a:r>
              <a:rPr lang="en-US"/>
              <a:t>narrow, discipline-specific</a:t>
            </a:r>
          </a:p>
          <a:p>
            <a:pPr lvl="2"/>
            <a:r>
              <a:rPr lang="en-US"/>
              <a:t>IGSN: International Geo Sample Number</a:t>
            </a:r>
          </a:p>
          <a:p>
            <a:pPr lvl="1"/>
            <a:r>
              <a:rPr lang="en-US"/>
              <a:t>or deliberately agnostic</a:t>
            </a:r>
          </a:p>
          <a:p>
            <a:pPr lvl="2"/>
            <a:r>
              <a:rPr lang="en-US"/>
              <a:t>ARK: “...digital documents, databases, software, and websites, as well as physical objects (books, bones, statues, etc.) and intangible objects (chemicals, diseases, vocabulary terms, performances)”</a:t>
            </a:r>
          </a:p>
          <a:p>
            <a:pPr lvl="2"/>
            <a:r>
              <a:rPr lang="en-US"/>
              <a:t>PURL: http://purl.org/dc/elements/1.1/creator</a:t>
            </a:r>
          </a:p>
          <a:p>
            <a:pPr lvl="1"/>
            <a:r>
              <a:rPr lang="en-US"/>
              <a:t>often defined by metadata</a:t>
            </a:r>
          </a:p>
          <a:p>
            <a:pPr lvl="2"/>
            <a:r>
              <a:rPr lang="en-US"/>
              <a:t>want CrossRef DOI? Supply CrossRef metadata (book, journal article, etc.)</a:t>
            </a:r>
          </a:p>
          <a:p>
            <a:pPr lvl="2"/>
            <a:r>
              <a:rPr lang="en-US"/>
              <a:t>IGSN: supply material, geological age</a:t>
            </a:r>
          </a:p>
          <a:p>
            <a:pPr lvl="1"/>
            <a:r>
              <a:rPr lang="en-US"/>
              <a:t>gestalt</a:t>
            </a:r>
          </a:p>
          <a:p>
            <a:pPr lvl="2"/>
            <a:r>
              <a:rPr lang="en-US"/>
              <a:t>DOI: publications (yay!) </a:t>
            </a:r>
            <a:r>
              <a:rPr lang="en-US">
                <a:latin typeface="Wingdings"/>
                <a:ea typeface="Wingdings"/>
                <a:cs typeface="Wingdings"/>
                <a:sym typeface="Wingdings"/>
              </a:rPr>
              <a:t>→</a:t>
            </a:r>
            <a:r>
              <a:rPr lang="en-US"/>
              <a:t> data (grumble grumble) </a:t>
            </a:r>
            <a:r>
              <a:rPr lang="en-US">
                <a:latin typeface="Wingdings"/>
                <a:ea typeface="Wingdings"/>
                <a:cs typeface="Wingdings"/>
                <a:sym typeface="Wingdings"/>
              </a:rPr>
              <a:t>→</a:t>
            </a:r>
            <a:r>
              <a:rPr lang="en-US"/>
              <a:t> queries (😱)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rPr lang="en-US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016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What </a:t>
            </a:r>
            <a:r>
              <a:rPr lang="en-US" i="1"/>
              <a:t>exactly</a:t>
            </a:r>
            <a:r>
              <a:rPr lang="en-US"/>
              <a:t> does it identify?</a:t>
            </a:r>
          </a:p>
          <a:p>
            <a:pPr lvl="1"/>
            <a:r>
              <a:rPr lang="en-US"/>
              <a:t>ISBN identifies...?</a:t>
            </a:r>
          </a:p>
          <a:p>
            <a:pPr lvl="1"/>
            <a:r>
              <a:rPr lang="en-US"/>
              <a:t>nytimes.com identifies...?</a:t>
            </a:r>
          </a:p>
          <a:p>
            <a:pPr lvl="1"/>
            <a:r>
              <a:rPr lang="en-US"/>
              <a:t>for data, many questions:</a:t>
            </a:r>
          </a:p>
          <a:p>
            <a:pPr lvl="2"/>
            <a:r>
              <a:rPr lang="en-US"/>
              <a:t>collection vs granule?  part vs whole?</a:t>
            </a:r>
          </a:p>
          <a:p>
            <a:pPr lvl="2"/>
            <a:r>
              <a:rPr lang="en-US"/>
              <a:t>version?</a:t>
            </a:r>
          </a:p>
          <a:p>
            <a:pPr lvl="2"/>
            <a:r>
              <a:rPr lang="en-US"/>
              <a:t>what if data changes?  is appended to?</a:t>
            </a:r>
          </a:p>
          <a:p>
            <a:pPr lvl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0C36C-50D6-5544-8F0D-BEDE3C877324}" type="slidenum">
              <a:rPr lang="en-US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168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1563</TotalTime>
  <Words>743</Words>
  <Application>Microsoft Macintosh PowerPoint</Application>
  <PresentationFormat>On-screen Show (4:3)</PresentationFormat>
  <Paragraphs>139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Identifiers, citation, licensing</vt:lpstr>
      <vt:lpstr>PowerPoint Presentation</vt:lpstr>
      <vt:lpstr>PowerPoint Presentation</vt:lpstr>
      <vt:lpstr>Publication comparison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California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Why?</dc:title>
  <dc:creator>Greg Janée</dc:creator>
  <cp:lastModifiedBy>Greg Janée</cp:lastModifiedBy>
  <cp:revision>129</cp:revision>
  <dcterms:created xsi:type="dcterms:W3CDTF">2016-01-20T18:54:34Z</dcterms:created>
  <dcterms:modified xsi:type="dcterms:W3CDTF">2016-07-28T14:42:15Z</dcterms:modified>
</cp:coreProperties>
</file>