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58" r:id="rId4"/>
    <p:sldId id="266" r:id="rId5"/>
    <p:sldId id="267" r:id="rId6"/>
    <p:sldId id="275" r:id="rId7"/>
    <p:sldId id="265" r:id="rId8"/>
    <p:sldId id="274" r:id="rId9"/>
    <p:sldId id="268" r:id="rId10"/>
    <p:sldId id="277" r:id="rId11"/>
    <p:sldId id="276" r:id="rId12"/>
    <p:sldId id="278" r:id="rId13"/>
    <p:sldId id="279" r:id="rId14"/>
    <p:sldId id="263" r:id="rId15"/>
    <p:sldId id="264" r:id="rId16"/>
    <p:sldId id="269" r:id="rId17"/>
    <p:sldId id="259" r:id="rId18"/>
    <p:sldId id="280" r:id="rId19"/>
    <p:sldId id="260" r:id="rId20"/>
    <p:sldId id="261" r:id="rId21"/>
    <p:sldId id="262" r:id="rId22"/>
    <p:sldId id="270" r:id="rId23"/>
    <p:sldId id="271" r:id="rId24"/>
    <p:sldId id="273" r:id="rId25"/>
    <p:sldId id="27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6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388753-CB02-8E41-BC24-067D50734670}" type="datetimeFigureOut">
              <a:t>1/20/16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B53DC6-635F-9242-9D7A-D144CFF89891}" type="slidenum">
              <a:t>‹#›</a:t>
            </a:fld>
            <a:endParaRPr lang="en-US" dirty="0"/>
          </a:p>
        </p:txBody>
      </p:sp>
    </p:spTree>
    <p:extLst>
      <p:ext uri="{BB962C8B-B14F-4D97-AF65-F5344CB8AC3E}">
        <p14:creationId xmlns:p14="http://schemas.microsoft.com/office/powerpoint/2010/main" val="23406801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114224-854C-7647-B9FA-6B1530714F53}" type="datetimeFigureOut">
              <a:t>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8A96BC-2C9F-074B-B5BD-8C80F2E7F1E7}" type="slidenum">
              <a:t>‹#›</a:t>
            </a:fld>
            <a:endParaRPr lang="en-US" dirty="0"/>
          </a:p>
        </p:txBody>
      </p:sp>
    </p:spTree>
    <p:extLst>
      <p:ext uri="{BB962C8B-B14F-4D97-AF65-F5344CB8AC3E}">
        <p14:creationId xmlns:p14="http://schemas.microsoft.com/office/powerpoint/2010/main" val="2500816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72C54D-2FCA-6C4D-8CF8-47419E388453}" type="datetime1">
              <a:t>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10C36C-50D6-5544-8F0D-BEDE3C877324}" type="slidenum">
              <a:t>‹#›</a:t>
            </a:fld>
            <a:endParaRPr lang="en-US" dirty="0"/>
          </a:p>
        </p:txBody>
      </p:sp>
    </p:spTree>
    <p:extLst>
      <p:ext uri="{BB962C8B-B14F-4D97-AF65-F5344CB8AC3E}">
        <p14:creationId xmlns:p14="http://schemas.microsoft.com/office/powerpoint/2010/main" val="1452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3E1A3-92BE-8547-8DDE-6390CC2A392E}" type="datetime1">
              <a:t>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10C36C-50D6-5544-8F0D-BEDE3C877324}" type="slidenum">
              <a:t>‹#›</a:t>
            </a:fld>
            <a:endParaRPr lang="en-US" dirty="0"/>
          </a:p>
        </p:txBody>
      </p:sp>
    </p:spTree>
    <p:extLst>
      <p:ext uri="{BB962C8B-B14F-4D97-AF65-F5344CB8AC3E}">
        <p14:creationId xmlns:p14="http://schemas.microsoft.com/office/powerpoint/2010/main" val="3032390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56B5-02F7-2849-BF77-080AE3E0B63A}" type="datetime1">
              <a:t>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10C36C-50D6-5544-8F0D-BEDE3C877324}" type="slidenum">
              <a:t>‹#›</a:t>
            </a:fld>
            <a:endParaRPr lang="en-US" dirty="0"/>
          </a:p>
        </p:txBody>
      </p:sp>
    </p:spTree>
    <p:extLst>
      <p:ext uri="{BB962C8B-B14F-4D97-AF65-F5344CB8AC3E}">
        <p14:creationId xmlns:p14="http://schemas.microsoft.com/office/powerpoint/2010/main" val="11063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65552-90FA-7045-BF05-E41EECE21531}" type="datetime1">
              <a:t>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10C36C-50D6-5544-8F0D-BEDE3C877324}" type="slidenum">
              <a:t>‹#›</a:t>
            </a:fld>
            <a:endParaRPr lang="en-US" dirty="0"/>
          </a:p>
        </p:txBody>
      </p:sp>
    </p:spTree>
    <p:extLst>
      <p:ext uri="{BB962C8B-B14F-4D97-AF65-F5344CB8AC3E}">
        <p14:creationId xmlns:p14="http://schemas.microsoft.com/office/powerpoint/2010/main" val="182858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96E7E0-55C4-5C49-8147-6A17A4C472B0}" type="datetime1">
              <a:t>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10C36C-50D6-5544-8F0D-BEDE3C877324}" type="slidenum">
              <a:t>‹#›</a:t>
            </a:fld>
            <a:endParaRPr lang="en-US" dirty="0"/>
          </a:p>
        </p:txBody>
      </p:sp>
    </p:spTree>
    <p:extLst>
      <p:ext uri="{BB962C8B-B14F-4D97-AF65-F5344CB8AC3E}">
        <p14:creationId xmlns:p14="http://schemas.microsoft.com/office/powerpoint/2010/main" val="24861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5CE5E-9427-AB43-A677-05FA6AAFC20D}" type="datetime1">
              <a:t>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10C36C-50D6-5544-8F0D-BEDE3C877324}" type="slidenum">
              <a:t>‹#›</a:t>
            </a:fld>
            <a:endParaRPr lang="en-US" dirty="0"/>
          </a:p>
        </p:txBody>
      </p:sp>
    </p:spTree>
    <p:extLst>
      <p:ext uri="{BB962C8B-B14F-4D97-AF65-F5344CB8AC3E}">
        <p14:creationId xmlns:p14="http://schemas.microsoft.com/office/powerpoint/2010/main" val="306100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2047C7-30A8-6A4C-A3C6-03FA3341D015}" type="datetime1">
              <a:t>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10C36C-50D6-5544-8F0D-BEDE3C877324}" type="slidenum">
              <a:t>‹#›</a:t>
            </a:fld>
            <a:endParaRPr lang="en-US" dirty="0"/>
          </a:p>
        </p:txBody>
      </p:sp>
    </p:spTree>
    <p:extLst>
      <p:ext uri="{BB962C8B-B14F-4D97-AF65-F5344CB8AC3E}">
        <p14:creationId xmlns:p14="http://schemas.microsoft.com/office/powerpoint/2010/main" val="1815802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21E52-84C2-6949-B854-B706D751EF4C}" type="datetime1">
              <a:t>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10C36C-50D6-5544-8F0D-BEDE3C877324}" type="slidenum">
              <a:t>‹#›</a:t>
            </a:fld>
            <a:endParaRPr lang="en-US" dirty="0"/>
          </a:p>
        </p:txBody>
      </p:sp>
    </p:spTree>
    <p:extLst>
      <p:ext uri="{BB962C8B-B14F-4D97-AF65-F5344CB8AC3E}">
        <p14:creationId xmlns:p14="http://schemas.microsoft.com/office/powerpoint/2010/main" val="19411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33A34-C8CC-B843-8E0E-2FF2C314AA30}" type="datetime1">
              <a:t>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10C36C-50D6-5544-8F0D-BEDE3C877324}" type="slidenum">
              <a:t>‹#›</a:t>
            </a:fld>
            <a:endParaRPr lang="en-US" dirty="0"/>
          </a:p>
        </p:txBody>
      </p:sp>
    </p:spTree>
    <p:extLst>
      <p:ext uri="{BB962C8B-B14F-4D97-AF65-F5344CB8AC3E}">
        <p14:creationId xmlns:p14="http://schemas.microsoft.com/office/powerpoint/2010/main" val="166531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001BA5-8B22-4644-A3F1-C33109FF1626}" type="datetime1">
              <a:t>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10C36C-50D6-5544-8F0D-BEDE3C877324}" type="slidenum">
              <a:t>‹#›</a:t>
            </a:fld>
            <a:endParaRPr lang="en-US" dirty="0"/>
          </a:p>
        </p:txBody>
      </p:sp>
    </p:spTree>
    <p:extLst>
      <p:ext uri="{BB962C8B-B14F-4D97-AF65-F5344CB8AC3E}">
        <p14:creationId xmlns:p14="http://schemas.microsoft.com/office/powerpoint/2010/main" val="3142662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E48510-B206-4E46-A03C-6A19BE8D6725}" type="datetime1">
              <a:t>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10C36C-50D6-5544-8F0D-BEDE3C877324}" type="slidenum">
              <a:t>‹#›</a:t>
            </a:fld>
            <a:endParaRPr lang="en-US" dirty="0"/>
          </a:p>
        </p:txBody>
      </p:sp>
    </p:spTree>
    <p:extLst>
      <p:ext uri="{BB962C8B-B14F-4D97-AF65-F5344CB8AC3E}">
        <p14:creationId xmlns:p14="http://schemas.microsoft.com/office/powerpoint/2010/main" val="31797493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835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144192"/>
            <a:ext cx="8229600" cy="49819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2A622-92D8-FA4C-B601-09383446C96C}" type="datetime1">
              <a:t>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0C36C-50D6-5544-8F0D-BEDE3C877324}" type="slidenum">
              <a:t>‹#›</a:t>
            </a:fld>
            <a:endParaRPr lang="en-US" dirty="0"/>
          </a:p>
        </p:txBody>
      </p:sp>
    </p:spTree>
    <p:extLst>
      <p:ext uri="{BB962C8B-B14F-4D97-AF65-F5344CB8AC3E}">
        <p14:creationId xmlns:p14="http://schemas.microsoft.com/office/powerpoint/2010/main" val="788431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f"/><Relationship Id="rId3"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a:t>
            </a:r>
          </a:p>
        </p:txBody>
      </p:sp>
      <p:sp>
        <p:nvSpPr>
          <p:cNvPr id="3" name="Subtitle 2"/>
          <p:cNvSpPr>
            <a:spLocks noGrp="1"/>
          </p:cNvSpPr>
          <p:nvPr>
            <p:ph type="subTitle" idx="1"/>
          </p:nvPr>
        </p:nvSpPr>
        <p:spPr/>
        <p:txBody>
          <a:bodyPr>
            <a:normAutofit fontScale="85000" lnSpcReduction="20000"/>
          </a:bodyPr>
          <a:lstStyle/>
          <a:p>
            <a:r>
              <a:rPr lang="en-US" dirty="0"/>
              <a:t>Why data curation?</a:t>
            </a:r>
          </a:p>
          <a:p>
            <a:r>
              <a:rPr lang="en-US" dirty="0"/>
              <a:t>Why now?</a:t>
            </a:r>
          </a:p>
          <a:p>
            <a:r>
              <a:rPr lang="en-US" dirty="0"/>
              <a:t>Why the Library?</a:t>
            </a:r>
          </a:p>
          <a:p>
            <a:r>
              <a:rPr lang="en-US" dirty="0"/>
              <a:t>Why you?</a:t>
            </a:r>
          </a:p>
        </p:txBody>
      </p:sp>
      <p:sp>
        <p:nvSpPr>
          <p:cNvPr id="4" name="Slide Number Placeholder 3"/>
          <p:cNvSpPr>
            <a:spLocks noGrp="1"/>
          </p:cNvSpPr>
          <p:nvPr>
            <p:ph type="sldNum" sz="quarter" idx="12"/>
          </p:nvPr>
        </p:nvSpPr>
        <p:spPr/>
        <p:txBody>
          <a:bodyPr/>
          <a:lstStyle/>
          <a:p>
            <a:fld id="{AA10C36C-50D6-5544-8F0D-BEDE3C877324}" type="slidenum">
              <a:rPr lang="en-US"/>
              <a:t>1</a:t>
            </a:fld>
            <a:endParaRPr lang="en-US" dirty="0"/>
          </a:p>
        </p:txBody>
      </p:sp>
    </p:spTree>
    <p:extLst>
      <p:ext uri="{BB962C8B-B14F-4D97-AF65-F5344CB8AC3E}">
        <p14:creationId xmlns:p14="http://schemas.microsoft.com/office/powerpoint/2010/main" val="32282704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US" dirty="0"/>
          </a:p>
        </p:txBody>
      </p:sp>
      <p:sp>
        <p:nvSpPr>
          <p:cNvPr id="4" name="Content Placeholder 3"/>
          <p:cNvSpPr>
            <a:spLocks noGrp="1"/>
          </p:cNvSpPr>
          <p:nvPr>
            <p:ph idx="1"/>
          </p:nvPr>
        </p:nvSpPr>
        <p:spPr/>
        <p:txBody>
          <a:bodyPr/>
          <a:lstStyle/>
          <a:p>
            <a:r>
              <a:rPr lang="en-US" dirty="0"/>
              <a:t>Trend: science increasingly data-driven, cross-disciplinary</a:t>
            </a:r>
          </a:p>
        </p:txBody>
      </p:sp>
      <p:sp>
        <p:nvSpPr>
          <p:cNvPr id="2" name="Slide Number Placeholder 1"/>
          <p:cNvSpPr>
            <a:spLocks noGrp="1"/>
          </p:cNvSpPr>
          <p:nvPr>
            <p:ph type="sldNum" sz="quarter" idx="12"/>
          </p:nvPr>
        </p:nvSpPr>
        <p:spPr/>
        <p:txBody>
          <a:bodyPr/>
          <a:lstStyle/>
          <a:p>
            <a:fld id="{AA10C36C-50D6-5544-8F0D-BEDE3C877324}" type="slidenum">
              <a:rPr lang="en-US"/>
              <a:t>10</a:t>
            </a:fld>
            <a:endParaRPr lang="en-US" dirty="0"/>
          </a:p>
        </p:txBody>
      </p:sp>
    </p:spTree>
    <p:extLst>
      <p:ext uri="{BB962C8B-B14F-4D97-AF65-F5344CB8AC3E}">
        <p14:creationId xmlns:p14="http://schemas.microsoft.com/office/powerpoint/2010/main" val="26791585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Box 45"/>
          <p:cNvSpPr txBox="1">
            <a:spLocks noChangeArrowheads="1"/>
          </p:cNvSpPr>
          <p:nvPr/>
        </p:nvSpPr>
        <p:spPr bwMode="auto">
          <a:xfrm>
            <a:off x="4343400" y="4238772"/>
            <a:ext cx="461963" cy="396875"/>
          </a:xfrm>
          <a:prstGeom prst="rect">
            <a:avLst/>
          </a:prstGeom>
          <a:solidFill>
            <a:srgbClr val="FFFFFF"/>
          </a:solidFill>
          <a:ln>
            <a:noFill/>
          </a:ln>
        </p:spPr>
        <p:txBody>
          <a:bodyPr wrap="none">
            <a:spAutoFit/>
          </a:bodyPr>
          <a:lstStyle/>
          <a:p>
            <a:r>
              <a:rPr lang="en-US" sz="2000" dirty="0">
                <a:solidFill>
                  <a:schemeClr val="tx1"/>
                </a:solidFill>
                <a:latin typeface="Verdana" charset="0"/>
              </a:rPr>
              <a:t>...</a:t>
            </a:r>
          </a:p>
        </p:txBody>
      </p:sp>
      <p:sp>
        <p:nvSpPr>
          <p:cNvPr id="2" name="Slide Number Placeholder 1"/>
          <p:cNvSpPr>
            <a:spLocks noGrp="1"/>
          </p:cNvSpPr>
          <p:nvPr>
            <p:ph type="sldNum" sz="quarter" idx="12"/>
          </p:nvPr>
        </p:nvSpPr>
        <p:spPr/>
        <p:txBody>
          <a:bodyPr/>
          <a:lstStyle/>
          <a:p>
            <a:fld id="{AA10C36C-50D6-5544-8F0D-BEDE3C877324}" type="slidenum">
              <a:rPr lang="en-US"/>
              <a:t>11</a:t>
            </a:fld>
            <a:endParaRPr lang="en-US" dirty="0"/>
          </a:p>
        </p:txBody>
      </p:sp>
      <p:sp>
        <p:nvSpPr>
          <p:cNvPr id="5" name="AutoShape 3"/>
          <p:cNvSpPr>
            <a:spLocks noChangeArrowheads="1"/>
          </p:cNvSpPr>
          <p:nvPr/>
        </p:nvSpPr>
        <p:spPr bwMode="auto">
          <a:xfrm>
            <a:off x="4117975" y="2486172"/>
            <a:ext cx="812800" cy="441325"/>
          </a:xfrm>
          <a:prstGeom prst="roundRect">
            <a:avLst>
              <a:gd name="adj" fmla="val 16667"/>
            </a:avLst>
          </a:prstGeom>
          <a:solidFill>
            <a:srgbClr val="CCFFCC"/>
          </a:solidFill>
          <a:ln w="9525">
            <a:solidFill>
              <a:schemeClr val="tx1"/>
            </a:solidFill>
            <a:round/>
            <a:headEnd/>
            <a:tailEnd/>
          </a:ln>
        </p:spPr>
        <p:txBody>
          <a:bodyPr wrap="none" anchor="ctr">
            <a:spAutoFit/>
          </a:bodyPr>
          <a:lstStyle/>
          <a:p>
            <a:pPr algn="ctr"/>
            <a:r>
              <a:rPr lang="en-US" sz="2000" dirty="0">
                <a:solidFill>
                  <a:schemeClr val="tx1"/>
                </a:solidFill>
                <a:latin typeface="Verdana" charset="0"/>
              </a:rPr>
              <a:t>GSM</a:t>
            </a:r>
          </a:p>
        </p:txBody>
      </p:sp>
      <p:cxnSp>
        <p:nvCxnSpPr>
          <p:cNvPr id="6" name="AutoShape 4"/>
          <p:cNvCxnSpPr>
            <a:cxnSpLocks noChangeShapeType="1"/>
            <a:stCxn id="10" idx="3"/>
            <a:endCxn id="5" idx="1"/>
          </p:cNvCxnSpPr>
          <p:nvPr/>
        </p:nvCxnSpPr>
        <p:spPr bwMode="auto">
          <a:xfrm>
            <a:off x="3562350" y="2003572"/>
            <a:ext cx="555625" cy="703263"/>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 name="AutoShape 5"/>
          <p:cNvCxnSpPr>
            <a:cxnSpLocks noChangeShapeType="1"/>
            <a:stCxn id="11" idx="3"/>
            <a:endCxn id="5" idx="1"/>
          </p:cNvCxnSpPr>
          <p:nvPr/>
        </p:nvCxnSpPr>
        <p:spPr bwMode="auto">
          <a:xfrm flipV="1">
            <a:off x="3562350" y="2706835"/>
            <a:ext cx="555625" cy="74453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 name="AutoShape 6"/>
          <p:cNvCxnSpPr>
            <a:cxnSpLocks noChangeShapeType="1"/>
            <a:stCxn id="36" idx="3"/>
            <a:endCxn id="5" idx="1"/>
          </p:cNvCxnSpPr>
          <p:nvPr/>
        </p:nvCxnSpPr>
        <p:spPr bwMode="auto">
          <a:xfrm flipV="1">
            <a:off x="3562350" y="2706835"/>
            <a:ext cx="555625" cy="20637"/>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 name="AutoShape 7"/>
          <p:cNvCxnSpPr>
            <a:cxnSpLocks noChangeShapeType="1"/>
            <a:stCxn id="5" idx="3"/>
            <a:endCxn id="13" idx="1"/>
          </p:cNvCxnSpPr>
          <p:nvPr/>
        </p:nvCxnSpPr>
        <p:spPr bwMode="auto">
          <a:xfrm flipV="1">
            <a:off x="4930775" y="2003572"/>
            <a:ext cx="555625" cy="703263"/>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 name="Rectangle 8"/>
          <p:cNvSpPr>
            <a:spLocks noChangeArrowheads="1"/>
          </p:cNvSpPr>
          <p:nvPr/>
        </p:nvSpPr>
        <p:spPr bwMode="auto">
          <a:xfrm>
            <a:off x="1981200" y="1800372"/>
            <a:ext cx="1581150" cy="4064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2000" dirty="0">
                <a:solidFill>
                  <a:schemeClr val="tx1"/>
                </a:solidFill>
                <a:latin typeface="Verdana" charset="0"/>
              </a:rPr>
              <a:t>MODIS</a:t>
            </a:r>
          </a:p>
        </p:txBody>
      </p:sp>
      <p:sp>
        <p:nvSpPr>
          <p:cNvPr id="11" name="Rectangle 9"/>
          <p:cNvSpPr>
            <a:spLocks noChangeArrowheads="1"/>
          </p:cNvSpPr>
          <p:nvPr/>
        </p:nvSpPr>
        <p:spPr bwMode="auto">
          <a:xfrm>
            <a:off x="1981200" y="3248172"/>
            <a:ext cx="1581150" cy="4064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2000" dirty="0">
                <a:solidFill>
                  <a:schemeClr val="tx1"/>
                </a:solidFill>
                <a:latin typeface="Verdana" charset="0"/>
              </a:rPr>
              <a:t>...</a:t>
            </a:r>
          </a:p>
        </p:txBody>
      </p:sp>
      <p:cxnSp>
        <p:nvCxnSpPr>
          <p:cNvPr id="12" name="AutoShape 10"/>
          <p:cNvCxnSpPr>
            <a:cxnSpLocks noChangeShapeType="1"/>
            <a:stCxn id="5" idx="3"/>
            <a:endCxn id="14" idx="1"/>
          </p:cNvCxnSpPr>
          <p:nvPr/>
        </p:nvCxnSpPr>
        <p:spPr bwMode="auto">
          <a:xfrm>
            <a:off x="4930775" y="2706835"/>
            <a:ext cx="555625" cy="2063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 name="Rectangle 11"/>
          <p:cNvSpPr>
            <a:spLocks noChangeArrowheads="1"/>
          </p:cNvSpPr>
          <p:nvPr/>
        </p:nvSpPr>
        <p:spPr bwMode="auto">
          <a:xfrm>
            <a:off x="5486400" y="1800372"/>
            <a:ext cx="2020888" cy="4064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2000" dirty="0">
                <a:solidFill>
                  <a:schemeClr val="tx1"/>
                </a:solidFill>
                <a:latin typeface="Verdana" charset="0"/>
              </a:rPr>
              <a:t>chlorophyll</a:t>
            </a:r>
          </a:p>
        </p:txBody>
      </p:sp>
      <p:sp>
        <p:nvSpPr>
          <p:cNvPr id="14" name="Rectangle 12"/>
          <p:cNvSpPr>
            <a:spLocks noChangeArrowheads="1"/>
          </p:cNvSpPr>
          <p:nvPr/>
        </p:nvSpPr>
        <p:spPr bwMode="auto">
          <a:xfrm>
            <a:off x="5486400" y="2524272"/>
            <a:ext cx="2024063" cy="4064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2000" dirty="0">
                <a:solidFill>
                  <a:schemeClr val="tx1"/>
                </a:solidFill>
                <a:latin typeface="Verdana" charset="0"/>
              </a:rPr>
              <a:t>phytoplankton</a:t>
            </a:r>
          </a:p>
        </p:txBody>
      </p:sp>
      <p:sp>
        <p:nvSpPr>
          <p:cNvPr id="15" name="Rectangle 13"/>
          <p:cNvSpPr>
            <a:spLocks noChangeArrowheads="1"/>
          </p:cNvSpPr>
          <p:nvPr/>
        </p:nvSpPr>
        <p:spPr bwMode="auto">
          <a:xfrm>
            <a:off x="5486400" y="3248172"/>
            <a:ext cx="2020888" cy="4064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2000" dirty="0">
                <a:solidFill>
                  <a:schemeClr val="tx1"/>
                </a:solidFill>
                <a:latin typeface="Verdana" charset="0"/>
              </a:rPr>
              <a:t>particulates</a:t>
            </a:r>
          </a:p>
        </p:txBody>
      </p:sp>
      <p:cxnSp>
        <p:nvCxnSpPr>
          <p:cNvPr id="16" name="AutoShape 14"/>
          <p:cNvCxnSpPr>
            <a:cxnSpLocks noChangeShapeType="1"/>
            <a:stCxn id="5" idx="3"/>
            <a:endCxn id="15" idx="1"/>
          </p:cNvCxnSpPr>
          <p:nvPr/>
        </p:nvCxnSpPr>
        <p:spPr bwMode="auto">
          <a:xfrm>
            <a:off x="4930775" y="2706835"/>
            <a:ext cx="555625" cy="74453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7" name="Group 15"/>
          <p:cNvGrpSpPr>
            <a:grpSpLocks/>
          </p:cNvGrpSpPr>
          <p:nvPr/>
        </p:nvGrpSpPr>
        <p:grpSpPr bwMode="auto">
          <a:xfrm>
            <a:off x="304800" y="809772"/>
            <a:ext cx="1676400" cy="4816475"/>
            <a:chOff x="192" y="816"/>
            <a:chExt cx="1056" cy="3034"/>
          </a:xfrm>
          <a:solidFill>
            <a:srgbClr val="CCFFCC"/>
          </a:solidFill>
        </p:grpSpPr>
        <p:pic>
          <p:nvPicPr>
            <p:cNvPr id="18" name="Picture 16" descr="CoolClips_busi0233"/>
            <p:cNvPicPr>
              <a:picLocks noChangeAspect="1" noChangeArrowheads="1"/>
            </p:cNvPicPr>
            <p:nvPr/>
          </p:nvPicPr>
          <p:blipFill>
            <a:blip r:embed="rId2">
              <a:extLst>
                <a:ext uri="{28A0092B-C50C-407E-A947-70E740481C1C}">
                  <a14:useLocalDpi xmlns:a14="http://schemas.microsoft.com/office/drawing/2010/main" val="0"/>
                </a:ext>
              </a:extLst>
            </a:blip>
            <a:srcRect b="6090"/>
            <a:stretch>
              <a:fillRect/>
            </a:stretch>
          </p:blipFill>
          <p:spPr bwMode="auto">
            <a:xfrm>
              <a:off x="192" y="816"/>
              <a:ext cx="847" cy="694"/>
            </a:xfrm>
            <a:prstGeom prst="rect">
              <a:avLst/>
            </a:prstGeom>
            <a:grpFill/>
            <a:extLst>
              <a:ext uri="{909E8E84-426E-40dd-AFC4-6F175D3DCCD1}">
                <a14:hiddenFill xmlns:a14="http://schemas.microsoft.com/office/drawing/2010/main">
                  <a:solidFill>
                    <a:srgbClr val="FFFFFF"/>
                  </a:solidFill>
                </a14:hiddenFill>
              </a:ext>
            </a:extLst>
          </p:spPr>
        </p:pic>
        <p:sp>
          <p:nvSpPr>
            <p:cNvPr id="19" name="AutoShape 17"/>
            <p:cNvSpPr>
              <a:spLocks noChangeArrowheads="1"/>
            </p:cNvSpPr>
            <p:nvPr/>
          </p:nvSpPr>
          <p:spPr bwMode="auto">
            <a:xfrm>
              <a:off x="277" y="1705"/>
              <a:ext cx="677" cy="278"/>
            </a:xfrm>
            <a:prstGeom prst="roundRect">
              <a:avLst>
                <a:gd name="adj" fmla="val 16667"/>
              </a:avLst>
            </a:prstGeom>
            <a:grpFill/>
            <a:ln w="9525">
              <a:solidFill>
                <a:schemeClr val="tx1"/>
              </a:solidFill>
              <a:round/>
              <a:headEnd/>
              <a:tailEnd/>
            </a:ln>
          </p:spPr>
          <p:txBody>
            <a:bodyPr wrap="none" anchor="ctr">
              <a:spAutoFit/>
            </a:bodyPr>
            <a:lstStyle/>
            <a:p>
              <a:pPr algn="ctr"/>
              <a:r>
                <a:rPr lang="en-US" sz="2000" dirty="0">
                  <a:solidFill>
                    <a:schemeClr val="tx1"/>
                  </a:solidFill>
                  <a:latin typeface="Verdana" charset="0"/>
                </a:rPr>
                <a:t>level 0</a:t>
              </a:r>
            </a:p>
          </p:txBody>
        </p:sp>
        <p:sp>
          <p:nvSpPr>
            <p:cNvPr id="20" name="AutoShape 18"/>
            <p:cNvSpPr>
              <a:spLocks noChangeArrowheads="1"/>
            </p:cNvSpPr>
            <p:nvPr/>
          </p:nvSpPr>
          <p:spPr bwMode="auto">
            <a:xfrm>
              <a:off x="229" y="2179"/>
              <a:ext cx="773" cy="278"/>
            </a:xfrm>
            <a:prstGeom prst="roundRect">
              <a:avLst>
                <a:gd name="adj" fmla="val 16667"/>
              </a:avLst>
            </a:prstGeom>
            <a:grpFill/>
            <a:ln w="9525">
              <a:solidFill>
                <a:schemeClr val="tx1"/>
              </a:solidFill>
              <a:round/>
              <a:headEnd/>
              <a:tailEnd/>
            </a:ln>
          </p:spPr>
          <p:txBody>
            <a:bodyPr wrap="none" anchor="ctr">
              <a:spAutoFit/>
            </a:bodyPr>
            <a:lstStyle/>
            <a:p>
              <a:pPr algn="ctr"/>
              <a:r>
                <a:rPr lang="en-US" sz="2000" dirty="0">
                  <a:solidFill>
                    <a:schemeClr val="tx1"/>
                  </a:solidFill>
                  <a:latin typeface="Verdana" charset="0"/>
                </a:rPr>
                <a:t>level 1a</a:t>
              </a:r>
            </a:p>
          </p:txBody>
        </p:sp>
        <p:sp>
          <p:nvSpPr>
            <p:cNvPr id="21" name="AutoShape 19"/>
            <p:cNvSpPr>
              <a:spLocks noChangeArrowheads="1"/>
            </p:cNvSpPr>
            <p:nvPr/>
          </p:nvSpPr>
          <p:spPr bwMode="auto">
            <a:xfrm>
              <a:off x="227" y="2652"/>
              <a:ext cx="777" cy="278"/>
            </a:xfrm>
            <a:prstGeom prst="roundRect">
              <a:avLst>
                <a:gd name="adj" fmla="val 16667"/>
              </a:avLst>
            </a:prstGeom>
            <a:grpFill/>
            <a:ln w="9525">
              <a:solidFill>
                <a:schemeClr val="tx1"/>
              </a:solidFill>
              <a:round/>
              <a:headEnd/>
              <a:tailEnd/>
            </a:ln>
          </p:spPr>
          <p:txBody>
            <a:bodyPr wrap="none" anchor="ctr">
              <a:spAutoFit/>
            </a:bodyPr>
            <a:lstStyle/>
            <a:p>
              <a:pPr algn="ctr"/>
              <a:r>
                <a:rPr lang="en-US" sz="2000" dirty="0">
                  <a:solidFill>
                    <a:schemeClr val="tx1"/>
                  </a:solidFill>
                  <a:latin typeface="Verdana" charset="0"/>
                </a:rPr>
                <a:t>level 1b</a:t>
              </a:r>
            </a:p>
          </p:txBody>
        </p:sp>
        <p:sp>
          <p:nvSpPr>
            <p:cNvPr id="22" name="AutoShape 20"/>
            <p:cNvSpPr>
              <a:spLocks noChangeArrowheads="1"/>
            </p:cNvSpPr>
            <p:nvPr/>
          </p:nvSpPr>
          <p:spPr bwMode="auto">
            <a:xfrm>
              <a:off x="277" y="3126"/>
              <a:ext cx="677" cy="278"/>
            </a:xfrm>
            <a:prstGeom prst="roundRect">
              <a:avLst>
                <a:gd name="adj" fmla="val 16667"/>
              </a:avLst>
            </a:prstGeom>
            <a:grpFill/>
            <a:ln w="9525">
              <a:solidFill>
                <a:schemeClr val="tx1"/>
              </a:solidFill>
              <a:round/>
              <a:headEnd/>
              <a:tailEnd/>
            </a:ln>
          </p:spPr>
          <p:txBody>
            <a:bodyPr wrap="none" anchor="ctr">
              <a:spAutoFit/>
            </a:bodyPr>
            <a:lstStyle/>
            <a:p>
              <a:pPr algn="ctr"/>
              <a:r>
                <a:rPr lang="en-US" sz="2000" dirty="0">
                  <a:solidFill>
                    <a:schemeClr val="tx1"/>
                  </a:solidFill>
                  <a:latin typeface="Verdana" charset="0"/>
                </a:rPr>
                <a:t>level 2</a:t>
              </a:r>
            </a:p>
          </p:txBody>
        </p:sp>
        <p:cxnSp>
          <p:nvCxnSpPr>
            <p:cNvPr id="23" name="AutoShape 21"/>
            <p:cNvCxnSpPr>
              <a:cxnSpLocks noChangeShapeType="1"/>
              <a:stCxn id="18" idx="2"/>
              <a:endCxn id="19" idx="0"/>
            </p:cNvCxnSpPr>
            <p:nvPr/>
          </p:nvCxnSpPr>
          <p:spPr bwMode="auto">
            <a:xfrm>
              <a:off x="616" y="1510"/>
              <a:ext cx="0" cy="195"/>
            </a:xfrm>
            <a:prstGeom prst="straightConnector1">
              <a:avLst/>
            </a:prstGeom>
            <a:grp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4" name="AutoShape 22"/>
            <p:cNvCxnSpPr>
              <a:cxnSpLocks noChangeShapeType="1"/>
              <a:stCxn id="19" idx="2"/>
              <a:endCxn id="20" idx="0"/>
            </p:cNvCxnSpPr>
            <p:nvPr/>
          </p:nvCxnSpPr>
          <p:spPr bwMode="auto">
            <a:xfrm>
              <a:off x="616" y="1983"/>
              <a:ext cx="0" cy="196"/>
            </a:xfrm>
            <a:prstGeom prst="straightConnector1">
              <a:avLst/>
            </a:prstGeom>
            <a:grp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 name="AutoShape 23"/>
            <p:cNvCxnSpPr>
              <a:cxnSpLocks noChangeShapeType="1"/>
              <a:stCxn id="20" idx="2"/>
              <a:endCxn id="21" idx="0"/>
            </p:cNvCxnSpPr>
            <p:nvPr/>
          </p:nvCxnSpPr>
          <p:spPr bwMode="auto">
            <a:xfrm>
              <a:off x="616" y="2457"/>
              <a:ext cx="0" cy="195"/>
            </a:xfrm>
            <a:prstGeom prst="straightConnector1">
              <a:avLst/>
            </a:prstGeom>
            <a:grp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AutoShape 24"/>
            <p:cNvCxnSpPr>
              <a:cxnSpLocks noChangeShapeType="1"/>
              <a:stCxn id="21" idx="2"/>
              <a:endCxn id="22" idx="0"/>
            </p:cNvCxnSpPr>
            <p:nvPr/>
          </p:nvCxnSpPr>
          <p:spPr bwMode="auto">
            <a:xfrm>
              <a:off x="616" y="2930"/>
              <a:ext cx="0" cy="196"/>
            </a:xfrm>
            <a:prstGeom prst="straightConnector1">
              <a:avLst/>
            </a:prstGeom>
            <a:grp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7" name="Text Box 25"/>
            <p:cNvSpPr txBox="1">
              <a:spLocks noChangeArrowheads="1"/>
            </p:cNvSpPr>
            <p:nvPr/>
          </p:nvSpPr>
          <p:spPr bwMode="auto">
            <a:xfrm>
              <a:off x="492" y="3600"/>
              <a:ext cx="247" cy="250"/>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dirty="0">
                  <a:solidFill>
                    <a:schemeClr val="tx1"/>
                  </a:solidFill>
                  <a:latin typeface="Verdana" charset="0"/>
                </a:rPr>
                <a:t>…</a:t>
              </a:r>
            </a:p>
          </p:txBody>
        </p:sp>
        <p:cxnSp>
          <p:nvCxnSpPr>
            <p:cNvPr id="28" name="AutoShape 26"/>
            <p:cNvCxnSpPr>
              <a:cxnSpLocks noChangeShapeType="1"/>
              <a:stCxn id="22" idx="2"/>
              <a:endCxn id="27" idx="0"/>
            </p:cNvCxnSpPr>
            <p:nvPr/>
          </p:nvCxnSpPr>
          <p:spPr bwMode="auto">
            <a:xfrm>
              <a:off x="616" y="3404"/>
              <a:ext cx="0" cy="196"/>
            </a:xfrm>
            <a:prstGeom prst="straightConnector1">
              <a:avLst/>
            </a:prstGeom>
            <a:grp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 name="AutoShape 27"/>
            <p:cNvCxnSpPr>
              <a:cxnSpLocks noChangeShapeType="1"/>
              <a:stCxn id="27" idx="2"/>
              <a:endCxn id="10" idx="1"/>
            </p:cNvCxnSpPr>
            <p:nvPr/>
          </p:nvCxnSpPr>
          <p:spPr bwMode="auto">
            <a:xfrm rot="5400000" flipH="1" flipV="1">
              <a:off x="-213" y="2389"/>
              <a:ext cx="2290" cy="632"/>
            </a:xfrm>
            <a:prstGeom prst="bentConnector4">
              <a:avLst>
                <a:gd name="adj1" fmla="val -6289"/>
                <a:gd name="adj2" fmla="val 72173"/>
              </a:avLst>
            </a:prstGeom>
            <a:grp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30" name="Group 28"/>
          <p:cNvGrpSpPr>
            <a:grpSpLocks/>
          </p:cNvGrpSpPr>
          <p:nvPr/>
        </p:nvGrpSpPr>
        <p:grpSpPr bwMode="auto">
          <a:xfrm>
            <a:off x="7507288" y="2562372"/>
            <a:ext cx="1190625" cy="1082675"/>
            <a:chOff x="4729" y="1920"/>
            <a:chExt cx="750" cy="682"/>
          </a:xfrm>
        </p:grpSpPr>
        <p:sp>
          <p:nvSpPr>
            <p:cNvPr id="31" name="Text Box 29"/>
            <p:cNvSpPr txBox="1">
              <a:spLocks noChangeArrowheads="1"/>
            </p:cNvSpPr>
            <p:nvPr/>
          </p:nvSpPr>
          <p:spPr bwMode="auto">
            <a:xfrm>
              <a:off x="5232" y="2352"/>
              <a:ext cx="247" cy="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dirty="0">
                  <a:solidFill>
                    <a:schemeClr val="tx1"/>
                  </a:solidFill>
                  <a:latin typeface="Verdana" charset="0"/>
                </a:rPr>
                <a:t>…</a:t>
              </a:r>
            </a:p>
          </p:txBody>
        </p:sp>
        <p:cxnSp>
          <p:nvCxnSpPr>
            <p:cNvPr id="32" name="AutoShape 30"/>
            <p:cNvCxnSpPr>
              <a:cxnSpLocks noChangeShapeType="1"/>
              <a:stCxn id="15" idx="3"/>
              <a:endCxn id="31" idx="1"/>
            </p:cNvCxnSpPr>
            <p:nvPr/>
          </p:nvCxnSpPr>
          <p:spPr bwMode="auto">
            <a:xfrm>
              <a:off x="4729" y="2472"/>
              <a:ext cx="503" cy="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3" name="Text Box 31"/>
            <p:cNvSpPr txBox="1">
              <a:spLocks noChangeArrowheads="1"/>
            </p:cNvSpPr>
            <p:nvPr/>
          </p:nvSpPr>
          <p:spPr bwMode="auto">
            <a:xfrm>
              <a:off x="5232" y="1920"/>
              <a:ext cx="247" cy="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dirty="0">
                  <a:solidFill>
                    <a:schemeClr val="tx1"/>
                  </a:solidFill>
                  <a:latin typeface="Verdana" charset="0"/>
                </a:rPr>
                <a:t>…</a:t>
              </a:r>
            </a:p>
          </p:txBody>
        </p:sp>
        <p:cxnSp>
          <p:nvCxnSpPr>
            <p:cNvPr id="34" name="AutoShape 32"/>
            <p:cNvCxnSpPr>
              <a:cxnSpLocks noChangeShapeType="1"/>
            </p:cNvCxnSpPr>
            <p:nvPr/>
          </p:nvCxnSpPr>
          <p:spPr bwMode="auto">
            <a:xfrm flipV="1">
              <a:off x="4734" y="2024"/>
              <a:ext cx="493" cy="3"/>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35" name="AutoShape 33"/>
          <p:cNvSpPr>
            <a:spLocks noChangeArrowheads="1"/>
          </p:cNvSpPr>
          <p:nvPr/>
        </p:nvSpPr>
        <p:spPr bwMode="auto">
          <a:xfrm>
            <a:off x="1828800" y="2333772"/>
            <a:ext cx="1905000" cy="838200"/>
          </a:xfrm>
          <a:prstGeom prst="roundRect">
            <a:avLst>
              <a:gd name="adj" fmla="val 16667"/>
            </a:avLst>
          </a:prstGeom>
          <a:noFill/>
          <a:ln w="38100">
            <a:solidFill>
              <a:srgbClr val="FF99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36" name="Rectangle 34"/>
          <p:cNvSpPr>
            <a:spLocks noChangeArrowheads="1"/>
          </p:cNvSpPr>
          <p:nvPr/>
        </p:nvSpPr>
        <p:spPr bwMode="auto">
          <a:xfrm>
            <a:off x="1981200" y="2524272"/>
            <a:ext cx="1581150" cy="4064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2000" dirty="0">
                <a:solidFill>
                  <a:schemeClr val="tx1"/>
                </a:solidFill>
                <a:latin typeface="Verdana" charset="0"/>
              </a:rPr>
              <a:t>SeaWiFS</a:t>
            </a:r>
            <a:endParaRPr lang="en-US" sz="2000" dirty="0">
              <a:solidFill>
                <a:schemeClr val="tx1"/>
              </a:solidFill>
              <a:latin typeface="Verdana" charset="0"/>
            </a:endParaRPr>
          </a:p>
        </p:txBody>
      </p:sp>
      <p:grpSp>
        <p:nvGrpSpPr>
          <p:cNvPr id="37" name="Group 35"/>
          <p:cNvGrpSpPr>
            <a:grpSpLocks/>
          </p:cNvGrpSpPr>
          <p:nvPr/>
        </p:nvGrpSpPr>
        <p:grpSpPr bwMode="auto">
          <a:xfrm>
            <a:off x="2743200" y="1317772"/>
            <a:ext cx="6172200" cy="3530600"/>
            <a:chOff x="1728" y="1136"/>
            <a:chExt cx="3888" cy="2224"/>
          </a:xfrm>
        </p:grpSpPr>
        <p:sp>
          <p:nvSpPr>
            <p:cNvPr id="38" name="AutoShape 36"/>
            <p:cNvSpPr>
              <a:spLocks noChangeArrowheads="1"/>
            </p:cNvSpPr>
            <p:nvPr/>
          </p:nvSpPr>
          <p:spPr bwMode="auto">
            <a:xfrm>
              <a:off x="2448" y="1296"/>
              <a:ext cx="2448" cy="2064"/>
            </a:xfrm>
            <a:prstGeom prst="roundRect">
              <a:avLst>
                <a:gd name="adj" fmla="val 16667"/>
              </a:avLst>
            </a:prstGeom>
            <a:noFill/>
            <a:ln w="38100">
              <a:solidFill>
                <a:srgbClr val="FF99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39" name="AutoShape 37"/>
            <p:cNvSpPr>
              <a:spLocks noChangeArrowheads="1"/>
            </p:cNvSpPr>
            <p:nvPr/>
          </p:nvSpPr>
          <p:spPr bwMode="auto">
            <a:xfrm>
              <a:off x="5088" y="2352"/>
              <a:ext cx="528" cy="384"/>
            </a:xfrm>
            <a:prstGeom prst="roundRect">
              <a:avLst>
                <a:gd name="adj" fmla="val 16667"/>
              </a:avLst>
            </a:prstGeom>
            <a:noFill/>
            <a:ln w="38100">
              <a:solidFill>
                <a:srgbClr val="FF99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40" name="Freeform 38"/>
            <p:cNvSpPr>
              <a:spLocks/>
            </p:cNvSpPr>
            <p:nvPr/>
          </p:nvSpPr>
          <p:spPr bwMode="auto">
            <a:xfrm>
              <a:off x="1728" y="1136"/>
              <a:ext cx="768" cy="592"/>
            </a:xfrm>
            <a:custGeom>
              <a:avLst/>
              <a:gdLst>
                <a:gd name="T0" fmla="*/ 0 w 768"/>
                <a:gd name="T1" fmla="*/ 592 h 592"/>
                <a:gd name="T2" fmla="*/ 192 w 768"/>
                <a:gd name="T3" fmla="*/ 64 h 592"/>
                <a:gd name="T4" fmla="*/ 768 w 768"/>
                <a:gd name="T5" fmla="*/ 208 h 592"/>
              </a:gdLst>
              <a:ahLst/>
              <a:cxnLst>
                <a:cxn ang="0">
                  <a:pos x="T0" y="T1"/>
                </a:cxn>
                <a:cxn ang="0">
                  <a:pos x="T2" y="T3"/>
                </a:cxn>
                <a:cxn ang="0">
                  <a:pos x="T4" y="T5"/>
                </a:cxn>
              </a:cxnLst>
              <a:rect l="0" t="0" r="r" b="b"/>
              <a:pathLst>
                <a:path w="768" h="592">
                  <a:moveTo>
                    <a:pt x="0" y="592"/>
                  </a:moveTo>
                  <a:cubicBezTo>
                    <a:pt x="32" y="360"/>
                    <a:pt x="64" y="128"/>
                    <a:pt x="192" y="64"/>
                  </a:cubicBezTo>
                  <a:cubicBezTo>
                    <a:pt x="320" y="0"/>
                    <a:pt x="544" y="104"/>
                    <a:pt x="768" y="208"/>
                  </a:cubicBezTo>
                </a:path>
              </a:pathLst>
            </a:custGeom>
            <a:noFill/>
            <a:ln w="38100" cmpd="sng">
              <a:solidFill>
                <a:srgbClr val="FF9900"/>
              </a:solidFill>
              <a:round/>
              <a:headEnd/>
              <a:tailEnd type="triangle" w="med" len="me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41" name="Freeform 39"/>
            <p:cNvSpPr>
              <a:spLocks/>
            </p:cNvSpPr>
            <p:nvPr/>
          </p:nvSpPr>
          <p:spPr bwMode="auto">
            <a:xfrm>
              <a:off x="4944" y="2784"/>
              <a:ext cx="432" cy="240"/>
            </a:xfrm>
            <a:custGeom>
              <a:avLst/>
              <a:gdLst>
                <a:gd name="T0" fmla="*/ 0 w 432"/>
                <a:gd name="T1" fmla="*/ 240 h 240"/>
                <a:gd name="T2" fmla="*/ 288 w 432"/>
                <a:gd name="T3" fmla="*/ 192 h 240"/>
                <a:gd name="T4" fmla="*/ 432 w 432"/>
                <a:gd name="T5" fmla="*/ 0 h 240"/>
              </a:gdLst>
              <a:ahLst/>
              <a:cxnLst>
                <a:cxn ang="0">
                  <a:pos x="T0" y="T1"/>
                </a:cxn>
                <a:cxn ang="0">
                  <a:pos x="T2" y="T3"/>
                </a:cxn>
                <a:cxn ang="0">
                  <a:pos x="T4" y="T5"/>
                </a:cxn>
              </a:cxnLst>
              <a:rect l="0" t="0" r="r" b="b"/>
              <a:pathLst>
                <a:path w="432" h="240">
                  <a:moveTo>
                    <a:pt x="0" y="240"/>
                  </a:moveTo>
                  <a:cubicBezTo>
                    <a:pt x="108" y="236"/>
                    <a:pt x="216" y="232"/>
                    <a:pt x="288" y="192"/>
                  </a:cubicBezTo>
                  <a:cubicBezTo>
                    <a:pt x="360" y="152"/>
                    <a:pt x="396" y="76"/>
                    <a:pt x="432" y="0"/>
                  </a:cubicBezTo>
                </a:path>
              </a:pathLst>
            </a:custGeom>
            <a:noFill/>
            <a:ln w="28575" cmpd="sng">
              <a:solidFill>
                <a:srgbClr val="FF9900"/>
              </a:solidFill>
              <a:round/>
              <a:headEnd/>
              <a:tailEnd type="triangle" w="med" len="me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grpSp>
      <p:sp>
        <p:nvSpPr>
          <p:cNvPr id="47" name="AutoShape 42"/>
          <p:cNvSpPr>
            <a:spLocks noChangeArrowheads="1"/>
          </p:cNvSpPr>
          <p:nvPr/>
        </p:nvSpPr>
        <p:spPr bwMode="auto">
          <a:xfrm>
            <a:off x="4038600" y="3095772"/>
            <a:ext cx="1700213" cy="482600"/>
          </a:xfrm>
          <a:prstGeom prst="flowChartDocument">
            <a:avLst/>
          </a:prstGeom>
          <a:solidFill>
            <a:srgbClr val="CCFFCC"/>
          </a:solidFill>
          <a:ln w="9525">
            <a:solidFill>
              <a:schemeClr val="tx1"/>
            </a:solidFill>
            <a:miter lim="800000"/>
            <a:headEnd/>
            <a:tailEnd/>
          </a:ln>
        </p:spPr>
        <p:txBody>
          <a:bodyPr wrap="none" anchor="ctr"/>
          <a:lstStyle/>
          <a:p>
            <a:pPr algn="ctr"/>
            <a:r>
              <a:rPr lang="en-US" sz="2000" dirty="0">
                <a:solidFill>
                  <a:schemeClr val="tx1"/>
                </a:solidFill>
                <a:latin typeface="Verdana" charset="0"/>
              </a:rPr>
              <a:t>algorithms</a:t>
            </a:r>
          </a:p>
        </p:txBody>
      </p:sp>
      <p:sp>
        <p:nvSpPr>
          <p:cNvPr id="48" name="AutoShape 43"/>
          <p:cNvSpPr>
            <a:spLocks noChangeArrowheads="1"/>
          </p:cNvSpPr>
          <p:nvPr/>
        </p:nvSpPr>
        <p:spPr bwMode="auto">
          <a:xfrm>
            <a:off x="4114800" y="3476772"/>
            <a:ext cx="1700213" cy="482600"/>
          </a:xfrm>
          <a:prstGeom prst="flowChartDocument">
            <a:avLst/>
          </a:prstGeom>
          <a:solidFill>
            <a:srgbClr val="CCFFCC"/>
          </a:solidFill>
          <a:ln w="9525">
            <a:solidFill>
              <a:schemeClr val="tx1"/>
            </a:solidFill>
            <a:miter lim="800000"/>
            <a:headEnd/>
            <a:tailEnd/>
          </a:ln>
        </p:spPr>
        <p:txBody>
          <a:bodyPr wrap="none" anchor="ctr"/>
          <a:lstStyle/>
          <a:p>
            <a:pPr algn="ctr"/>
            <a:r>
              <a:rPr lang="en-US" sz="2000" dirty="0">
                <a:solidFill>
                  <a:schemeClr val="tx1"/>
                </a:solidFill>
                <a:latin typeface="Verdana" charset="0"/>
              </a:rPr>
              <a:t>software</a:t>
            </a:r>
          </a:p>
        </p:txBody>
      </p:sp>
      <p:sp>
        <p:nvSpPr>
          <p:cNvPr id="49" name="AutoShape 44"/>
          <p:cNvSpPr>
            <a:spLocks noChangeArrowheads="1"/>
          </p:cNvSpPr>
          <p:nvPr/>
        </p:nvSpPr>
        <p:spPr bwMode="auto">
          <a:xfrm>
            <a:off x="4191000" y="3857772"/>
            <a:ext cx="1700213" cy="482600"/>
          </a:xfrm>
          <a:prstGeom prst="flowChartDocument">
            <a:avLst/>
          </a:prstGeom>
          <a:solidFill>
            <a:srgbClr val="CCFFCC"/>
          </a:solidFill>
          <a:ln w="9525">
            <a:solidFill>
              <a:schemeClr val="tx1"/>
            </a:solidFill>
            <a:miter lim="800000"/>
            <a:headEnd/>
            <a:tailEnd/>
          </a:ln>
        </p:spPr>
        <p:txBody>
          <a:bodyPr wrap="none" anchor="ctr"/>
          <a:lstStyle/>
          <a:p>
            <a:pPr algn="ctr"/>
            <a:r>
              <a:rPr lang="en-US" sz="2000" dirty="0">
                <a:solidFill>
                  <a:schemeClr val="tx1"/>
                </a:solidFill>
                <a:latin typeface="Verdana" charset="0"/>
              </a:rPr>
              <a:t>calibration</a:t>
            </a:r>
          </a:p>
        </p:txBody>
      </p:sp>
      <p:sp>
        <p:nvSpPr>
          <p:cNvPr id="44" name="AutoShape 46"/>
          <p:cNvSpPr>
            <a:spLocks noChangeArrowheads="1"/>
          </p:cNvSpPr>
          <p:nvPr/>
        </p:nvSpPr>
        <p:spPr bwMode="auto">
          <a:xfrm>
            <a:off x="2514600" y="4848372"/>
            <a:ext cx="1581150" cy="777875"/>
          </a:xfrm>
          <a:prstGeom prst="roundRect">
            <a:avLst>
              <a:gd name="adj" fmla="val 16667"/>
            </a:avLst>
          </a:prstGeom>
          <a:solidFill>
            <a:srgbClr val="CCFFCC"/>
          </a:solidFill>
          <a:ln w="9525">
            <a:solidFill>
              <a:schemeClr val="tx1"/>
            </a:solidFill>
            <a:round/>
            <a:headEnd/>
            <a:tailEnd/>
          </a:ln>
        </p:spPr>
        <p:txBody>
          <a:bodyPr wrap="none" anchor="ctr">
            <a:spAutoFit/>
          </a:bodyPr>
          <a:lstStyle/>
          <a:p>
            <a:pPr algn="ctr"/>
            <a:r>
              <a:rPr lang="en-US" sz="2000" dirty="0">
                <a:solidFill>
                  <a:schemeClr val="tx1"/>
                </a:solidFill>
                <a:latin typeface="Verdana" charset="0"/>
              </a:rPr>
              <a:t>reprocess,</a:t>
            </a:r>
          </a:p>
          <a:p>
            <a:pPr algn="ctr"/>
            <a:r>
              <a:rPr lang="en-US" sz="2000" dirty="0">
                <a:solidFill>
                  <a:schemeClr val="tx1"/>
                </a:solidFill>
                <a:latin typeface="Verdana" charset="0"/>
              </a:rPr>
              <a:t>revalidate</a:t>
            </a:r>
          </a:p>
        </p:txBody>
      </p:sp>
      <p:sp>
        <p:nvSpPr>
          <p:cNvPr id="45" name="Freeform 47"/>
          <p:cNvSpPr>
            <a:spLocks/>
          </p:cNvSpPr>
          <p:nvPr/>
        </p:nvSpPr>
        <p:spPr bwMode="auto">
          <a:xfrm>
            <a:off x="3276600" y="4238772"/>
            <a:ext cx="533400" cy="533400"/>
          </a:xfrm>
          <a:custGeom>
            <a:avLst/>
            <a:gdLst>
              <a:gd name="T0" fmla="*/ 0 w 336"/>
              <a:gd name="T1" fmla="*/ 336 h 336"/>
              <a:gd name="T2" fmla="*/ 96 w 336"/>
              <a:gd name="T3" fmla="*/ 96 h 336"/>
              <a:gd name="T4" fmla="*/ 336 w 336"/>
              <a:gd name="T5" fmla="*/ 0 h 336"/>
            </a:gdLst>
            <a:ahLst/>
            <a:cxnLst>
              <a:cxn ang="0">
                <a:pos x="T0" y="T1"/>
              </a:cxn>
              <a:cxn ang="0">
                <a:pos x="T2" y="T3"/>
              </a:cxn>
              <a:cxn ang="0">
                <a:pos x="T4" y="T5"/>
              </a:cxn>
            </a:cxnLst>
            <a:rect l="0" t="0" r="r" b="b"/>
            <a:pathLst>
              <a:path w="336" h="336">
                <a:moveTo>
                  <a:pt x="0" y="336"/>
                </a:moveTo>
                <a:cubicBezTo>
                  <a:pt x="20" y="244"/>
                  <a:pt x="40" y="152"/>
                  <a:pt x="96" y="96"/>
                </a:cubicBezTo>
                <a:cubicBezTo>
                  <a:pt x="152" y="40"/>
                  <a:pt x="244" y="20"/>
                  <a:pt x="336" y="0"/>
                </a:cubicBezTo>
              </a:path>
            </a:pathLst>
          </a:custGeom>
          <a:solidFill>
            <a:srgbClr val="FFFFFF"/>
          </a:solidFill>
          <a:ln w="9525">
            <a:solidFill>
              <a:schemeClr val="tx1"/>
            </a:solidFill>
            <a:round/>
            <a:headEnd/>
            <a:tailEnd type="triangle" w="med" len="med"/>
          </a:ln>
        </p:spPr>
        <p:txBody>
          <a:bodyPr wrap="none" anchor="ctr"/>
          <a:lstStyle/>
          <a:p>
            <a:endParaRPr lang="en-US" dirty="0"/>
          </a:p>
        </p:txBody>
      </p:sp>
      <p:sp>
        <p:nvSpPr>
          <p:cNvPr id="46" name="Freeform 48"/>
          <p:cNvSpPr>
            <a:spLocks/>
          </p:cNvSpPr>
          <p:nvPr/>
        </p:nvSpPr>
        <p:spPr bwMode="auto">
          <a:xfrm flipH="1" flipV="1">
            <a:off x="4191000" y="4924572"/>
            <a:ext cx="533400" cy="533400"/>
          </a:xfrm>
          <a:custGeom>
            <a:avLst/>
            <a:gdLst>
              <a:gd name="T0" fmla="*/ 0 w 336"/>
              <a:gd name="T1" fmla="*/ 336 h 336"/>
              <a:gd name="T2" fmla="*/ 96 w 336"/>
              <a:gd name="T3" fmla="*/ 96 h 336"/>
              <a:gd name="T4" fmla="*/ 336 w 336"/>
              <a:gd name="T5" fmla="*/ 0 h 336"/>
            </a:gdLst>
            <a:ahLst/>
            <a:cxnLst>
              <a:cxn ang="0">
                <a:pos x="T0" y="T1"/>
              </a:cxn>
              <a:cxn ang="0">
                <a:pos x="T2" y="T3"/>
              </a:cxn>
              <a:cxn ang="0">
                <a:pos x="T4" y="T5"/>
              </a:cxn>
            </a:cxnLst>
            <a:rect l="0" t="0" r="r" b="b"/>
            <a:pathLst>
              <a:path w="336" h="336">
                <a:moveTo>
                  <a:pt x="0" y="336"/>
                </a:moveTo>
                <a:cubicBezTo>
                  <a:pt x="20" y="244"/>
                  <a:pt x="40" y="152"/>
                  <a:pt x="96" y="96"/>
                </a:cubicBezTo>
                <a:cubicBezTo>
                  <a:pt x="152" y="40"/>
                  <a:pt x="244" y="20"/>
                  <a:pt x="336" y="0"/>
                </a:cubicBezTo>
              </a:path>
            </a:pathLst>
          </a:custGeom>
          <a:solidFill>
            <a:srgbClr val="FFFFFF"/>
          </a:solidFill>
          <a:ln w="9525">
            <a:solidFill>
              <a:schemeClr val="tx1"/>
            </a:solidFill>
            <a:round/>
            <a:headEnd/>
            <a:tailEnd type="triangle" w="med" len="med"/>
          </a:ln>
        </p:spPr>
        <p:txBody>
          <a:bodyPr wrap="none" anchor="ctr"/>
          <a:lstStyle/>
          <a:p>
            <a:endParaRPr lang="en-US" dirty="0"/>
          </a:p>
        </p:txBody>
      </p:sp>
    </p:spTree>
    <p:extLst>
      <p:ext uri="{BB962C8B-B14F-4D97-AF65-F5344CB8AC3E}">
        <p14:creationId xmlns:p14="http://schemas.microsoft.com/office/powerpoint/2010/main" val="21255009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US" dirty="0"/>
          </a:p>
        </p:txBody>
      </p:sp>
      <p:sp>
        <p:nvSpPr>
          <p:cNvPr id="4" name="Content Placeholder 3"/>
          <p:cNvSpPr>
            <a:spLocks noGrp="1"/>
          </p:cNvSpPr>
          <p:nvPr>
            <p:ph idx="1"/>
          </p:nvPr>
        </p:nvSpPr>
        <p:spPr/>
        <p:txBody>
          <a:bodyPr>
            <a:normAutofit fontScale="92500" lnSpcReduction="10000"/>
          </a:bodyPr>
          <a:lstStyle/>
          <a:p>
            <a:r>
              <a:rPr lang="en-US" dirty="0"/>
              <a:t>Dwight Reynolds</a:t>
            </a:r>
          </a:p>
          <a:p>
            <a:pPr lvl="1"/>
            <a:r>
              <a:rPr lang="en-US" dirty="0"/>
              <a:t>1980s data: Sony Walkman cassette tapes</a:t>
            </a:r>
          </a:p>
          <a:p>
            <a:pPr lvl="1"/>
            <a:r>
              <a:rPr lang="en-US" dirty="0"/>
              <a:t>“...as scholars we would all like access to complete documentation which includes, at minimum, the verbal text of the entire performance, along with notation of variants from different poets and different performances, musical transcriptions, audience interactions and interjections, a full ethnographic description of each performance, perhaps a motif-index, certainly a regular index, and it should probably also be made available on video and CD-ROM!”</a:t>
            </a:r>
            <a:endParaRPr lang="en-US" dirty="0"/>
          </a:p>
        </p:txBody>
      </p:sp>
      <p:sp>
        <p:nvSpPr>
          <p:cNvPr id="2" name="Slide Number Placeholder 1"/>
          <p:cNvSpPr>
            <a:spLocks noGrp="1"/>
          </p:cNvSpPr>
          <p:nvPr>
            <p:ph type="sldNum" sz="quarter" idx="12"/>
          </p:nvPr>
        </p:nvSpPr>
        <p:spPr/>
        <p:txBody>
          <a:bodyPr/>
          <a:lstStyle/>
          <a:p>
            <a:fld id="{AA10C36C-50D6-5544-8F0D-BEDE3C877324}" type="slidenum">
              <a:rPr lang="en-US"/>
              <a:t>12</a:t>
            </a:fld>
            <a:endParaRPr lang="en-US" dirty="0"/>
          </a:p>
        </p:txBody>
      </p:sp>
      <p:sp>
        <p:nvSpPr>
          <p:cNvPr id="5" name="TextBox 4"/>
          <p:cNvSpPr txBox="1"/>
          <p:nvPr/>
        </p:nvSpPr>
        <p:spPr>
          <a:xfrm>
            <a:off x="1378469" y="6126163"/>
            <a:ext cx="6387062" cy="646331"/>
          </a:xfrm>
          <a:prstGeom prst="rect">
            <a:avLst/>
          </a:prstGeom>
          <a:noFill/>
        </p:spPr>
        <p:txBody>
          <a:bodyPr wrap="square" rtlCol="0">
            <a:spAutoFit/>
          </a:bodyPr>
          <a:lstStyle/>
          <a:p>
            <a:r>
              <a:rPr lang="en-US" sz="1200" dirty="0"/>
              <a:t>Dwight Reynolds (2000), “Creating an Epic: From Apprenticeship to Publication.” In </a:t>
            </a:r>
            <a:r>
              <a:rPr lang="en-US" sz="1200" i="1" dirty="0"/>
              <a:t>Textualization</a:t>
            </a:r>
            <a:r>
              <a:rPr lang="en-US" sz="1200" i="1" dirty="0"/>
              <a:t> of Oral Epics</a:t>
            </a:r>
            <a:r>
              <a:rPr lang="en-US" sz="1200" dirty="0"/>
              <a:t>, edited by </a:t>
            </a:r>
            <a:r>
              <a:rPr lang="en-US" sz="1200" dirty="0"/>
              <a:t>Lauri</a:t>
            </a:r>
            <a:r>
              <a:rPr lang="en-US" sz="1200" dirty="0"/>
              <a:t> </a:t>
            </a:r>
            <a:r>
              <a:rPr lang="en-US" sz="1200" dirty="0"/>
              <a:t>Honko</a:t>
            </a:r>
            <a:r>
              <a:rPr lang="en-US" sz="1200" dirty="0"/>
              <a:t>, 285-299. Berlin: Mouton de </a:t>
            </a:r>
            <a:r>
              <a:rPr lang="en-US" sz="1200" dirty="0"/>
              <a:t>Gruyter</a:t>
            </a:r>
            <a:r>
              <a:rPr lang="en-US" sz="1200" dirty="0"/>
              <a:t>. </a:t>
            </a:r>
            <a:endParaRPr lang="en-US" sz="1200" dirty="0"/>
          </a:p>
          <a:p>
            <a:endParaRPr lang="en-US" sz="1200" dirty="0"/>
          </a:p>
        </p:txBody>
      </p:sp>
    </p:spTree>
    <p:extLst>
      <p:ext uri="{BB962C8B-B14F-4D97-AF65-F5344CB8AC3E}">
        <p14:creationId xmlns:p14="http://schemas.microsoft.com/office/powerpoint/2010/main" val="27473992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10C36C-50D6-5544-8F0D-BEDE3C877324}" type="slidenum">
              <a:rPr lang="en-US"/>
              <a:t>13</a:t>
            </a:fld>
            <a:endParaRPr lang="en-US" dirty="0"/>
          </a:p>
        </p:txBody>
      </p:sp>
      <p:pic>
        <p:nvPicPr>
          <p:cNvPr id="5" name="Picture 4" descr="sira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58"/>
            <a:ext cx="9144000" cy="5140118"/>
          </a:xfrm>
          <a:prstGeom prst="rect">
            <a:avLst/>
          </a:prstGeom>
        </p:spPr>
      </p:pic>
    </p:spTree>
    <p:extLst>
      <p:ext uri="{BB962C8B-B14F-4D97-AF65-F5344CB8AC3E}">
        <p14:creationId xmlns:p14="http://schemas.microsoft.com/office/powerpoint/2010/main" val="21478533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bba.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5824"/>
            <a:ext cx="9144000" cy="6029667"/>
          </a:xfrm>
          <a:prstGeom prst="rect">
            <a:avLst/>
          </a:prstGeom>
        </p:spPr>
      </p:pic>
      <p:sp>
        <p:nvSpPr>
          <p:cNvPr id="2" name="Slide Number Placeholder 1"/>
          <p:cNvSpPr>
            <a:spLocks noGrp="1"/>
          </p:cNvSpPr>
          <p:nvPr>
            <p:ph type="sldNum" sz="quarter" idx="12"/>
          </p:nvPr>
        </p:nvSpPr>
        <p:spPr/>
        <p:txBody>
          <a:bodyPr/>
          <a:lstStyle/>
          <a:p>
            <a:fld id="{AA10C36C-50D6-5544-8F0D-BEDE3C877324}" type="slidenum">
              <a:rPr lang="en-US"/>
              <a:t>14</a:t>
            </a:fld>
            <a:endParaRPr lang="en-US" dirty="0"/>
          </a:p>
        </p:txBody>
      </p:sp>
    </p:spTree>
    <p:extLst>
      <p:ext uri="{BB962C8B-B14F-4D97-AF65-F5344CB8AC3E}">
        <p14:creationId xmlns:p14="http://schemas.microsoft.com/office/powerpoint/2010/main" val="42340530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normAutofit/>
          </a:bodyPr>
          <a:lstStyle/>
          <a:p>
            <a:r>
              <a:rPr lang="en-US" dirty="0"/>
              <a:t>Patricia </a:t>
            </a:r>
            <a:r>
              <a:rPr lang="en-US" dirty="0"/>
              <a:t>Fumerton</a:t>
            </a:r>
            <a:endParaRPr lang="en-US" dirty="0"/>
          </a:p>
          <a:p>
            <a:pPr lvl="1"/>
            <a:r>
              <a:rPr lang="en-US" dirty="0"/>
              <a:t>“...</a:t>
            </a:r>
            <a:r>
              <a:rPr lang="en-US" dirty="0"/>
              <a:t>we rely heavily on EBBA scholarly judgments [...] </a:t>
            </a:r>
            <a:r>
              <a:rPr lang="en-US" dirty="0"/>
              <a:t>EBBA’s goal is to make a database that can best capture [ballads] by incorporating the EBBA scholar in evaluating image variations, and ultimately (indeed, continually) prompting a retooling of the database so as to better associate impressions, in a supportive feedback between human and machine.”</a:t>
            </a:r>
          </a:p>
          <a:p>
            <a:endParaRPr lang="en-US" dirty="0"/>
          </a:p>
        </p:txBody>
      </p:sp>
      <p:sp>
        <p:nvSpPr>
          <p:cNvPr id="4" name="Slide Number Placeholder 3"/>
          <p:cNvSpPr>
            <a:spLocks noGrp="1"/>
          </p:cNvSpPr>
          <p:nvPr>
            <p:ph type="sldNum" sz="quarter" idx="12"/>
          </p:nvPr>
        </p:nvSpPr>
        <p:spPr/>
        <p:txBody>
          <a:bodyPr/>
          <a:lstStyle/>
          <a:p>
            <a:fld id="{AA10C36C-50D6-5544-8F0D-BEDE3C877324}" type="slidenum">
              <a:rPr lang="en-US"/>
              <a:t>15</a:t>
            </a:fld>
            <a:endParaRPr lang="en-US" dirty="0"/>
          </a:p>
        </p:txBody>
      </p:sp>
      <p:sp>
        <p:nvSpPr>
          <p:cNvPr id="5" name="TextBox 4"/>
          <p:cNvSpPr txBox="1"/>
          <p:nvPr/>
        </p:nvSpPr>
        <p:spPr>
          <a:xfrm>
            <a:off x="1090595" y="5710664"/>
            <a:ext cx="6962810" cy="830997"/>
          </a:xfrm>
          <a:prstGeom prst="rect">
            <a:avLst/>
          </a:prstGeom>
          <a:noFill/>
        </p:spPr>
        <p:txBody>
          <a:bodyPr wrap="square" rtlCol="0">
            <a:spAutoFit/>
          </a:bodyPr>
          <a:lstStyle/>
          <a:p>
            <a:r>
              <a:rPr lang="en-US" sz="1200" dirty="0"/>
              <a:t>Patricia </a:t>
            </a:r>
            <a:r>
              <a:rPr lang="en-US" sz="1200" dirty="0"/>
              <a:t>Fumerton</a:t>
            </a:r>
            <a:r>
              <a:rPr lang="en-US" sz="1200" dirty="0"/>
              <a:t>, Carl </a:t>
            </a:r>
            <a:r>
              <a:rPr lang="en-US" sz="1200" dirty="0"/>
              <a:t>Stahmer</a:t>
            </a:r>
            <a:r>
              <a:rPr lang="en-US" sz="1200" dirty="0"/>
              <a:t>, Kris </a:t>
            </a:r>
            <a:r>
              <a:rPr lang="en-US" sz="1200" dirty="0"/>
              <a:t>McAbee</a:t>
            </a:r>
            <a:r>
              <a:rPr lang="en-US" sz="1200" dirty="0"/>
              <a:t>, and Megan Browne Palmer, “Vexed Impressions: Toward a Digital Archive of Broadside Ballad Illustrations,” </a:t>
            </a:r>
            <a:r>
              <a:rPr lang="en-US" sz="1200" i="1" dirty="0"/>
              <a:t>Digitizing Medieval and Early Modern Material Culture</a:t>
            </a:r>
            <a:r>
              <a:rPr lang="en-US" sz="1200" dirty="0"/>
              <a:t>, ed. Brent Nelson and Melissa </a:t>
            </a:r>
            <a:r>
              <a:rPr lang="en-US" sz="1200" dirty="0"/>
              <a:t>Terras</a:t>
            </a:r>
            <a:r>
              <a:rPr lang="en-US" sz="1200" dirty="0"/>
              <a:t> (Tempe Arizona: Arizona Center for Medieval and Renaissance Texts and Studies, Arizona State University Press, Fall 2010)</a:t>
            </a:r>
            <a:endParaRPr lang="en-US" sz="1200" dirty="0"/>
          </a:p>
        </p:txBody>
      </p:sp>
    </p:spTree>
    <p:extLst>
      <p:ext uri="{BB962C8B-B14F-4D97-AF65-F5344CB8AC3E}">
        <p14:creationId xmlns:p14="http://schemas.microsoft.com/office/powerpoint/2010/main" val="6799246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10C36C-50D6-5544-8F0D-BEDE3C877324}" type="slidenum">
              <a:rPr lang="en-US"/>
              <a:t>16</a:t>
            </a:fld>
            <a:endParaRPr lang="en-US" dirty="0"/>
          </a:p>
        </p:txBody>
      </p:sp>
      <p:pic>
        <p:nvPicPr>
          <p:cNvPr id="5" name="Picture 4" descr="scor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947"/>
            <a:ext cx="9144000" cy="6024403"/>
          </a:xfrm>
          <a:prstGeom prst="rect">
            <a:avLst/>
          </a:prstGeom>
        </p:spPr>
      </p:pic>
      <p:sp>
        <p:nvSpPr>
          <p:cNvPr id="6" name="TextBox 5"/>
          <p:cNvSpPr txBox="1"/>
          <p:nvPr/>
        </p:nvSpPr>
        <p:spPr>
          <a:xfrm>
            <a:off x="1844330" y="6450193"/>
            <a:ext cx="5455340" cy="276999"/>
          </a:xfrm>
          <a:prstGeom prst="rect">
            <a:avLst/>
          </a:prstGeom>
          <a:noFill/>
        </p:spPr>
        <p:txBody>
          <a:bodyPr wrap="none" rtlCol="0">
            <a:spAutoFit/>
          </a:bodyPr>
          <a:lstStyle/>
          <a:p>
            <a:r>
              <a:rPr lang="en-US" sz="1200" dirty="0"/>
              <a:t>http://</a:t>
            </a:r>
            <a:r>
              <a:rPr lang="en-US" sz="1200" dirty="0"/>
              <a:t>joelfeigin.com</a:t>
            </a:r>
            <a:r>
              <a:rPr lang="en-US" sz="1200" dirty="0"/>
              <a:t>/scores/Feigin_-_Two_Songs_From_12th_Night_Orch.pdf</a:t>
            </a:r>
          </a:p>
        </p:txBody>
      </p:sp>
      <p:sp>
        <p:nvSpPr>
          <p:cNvPr id="7" name="Left Arrow 6"/>
          <p:cNvSpPr/>
          <p:nvPr/>
        </p:nvSpPr>
        <p:spPr>
          <a:xfrm rot="1200000">
            <a:off x="4851401" y="1308099"/>
            <a:ext cx="368300" cy="177800"/>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134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r>
              <a:rPr lang="en-US" dirty="0"/>
              <a:t>Scholarship</a:t>
            </a:r>
          </a:p>
          <a:p>
            <a:pPr lvl="1"/>
            <a:r>
              <a:rPr lang="en-US" dirty="0"/>
              <a:t>increasingly interacting with, organized around, driven by digital data</a:t>
            </a:r>
          </a:p>
          <a:p>
            <a:pPr lvl="1"/>
            <a:r>
              <a:rPr lang="en-US" dirty="0"/>
              <a:t>researchers are both producers and consumers</a:t>
            </a:r>
          </a:p>
          <a:p>
            <a:pPr lvl="1"/>
            <a:r>
              <a:rPr lang="en-US" dirty="0"/>
              <a:t>more/unmediated pathways to data reuse</a:t>
            </a:r>
          </a:p>
        </p:txBody>
      </p:sp>
      <p:sp>
        <p:nvSpPr>
          <p:cNvPr id="4" name="Slide Number Placeholder 3"/>
          <p:cNvSpPr>
            <a:spLocks noGrp="1"/>
          </p:cNvSpPr>
          <p:nvPr>
            <p:ph type="sldNum" sz="quarter" idx="12"/>
          </p:nvPr>
        </p:nvSpPr>
        <p:spPr/>
        <p:txBody>
          <a:bodyPr/>
          <a:lstStyle/>
          <a:p>
            <a:fld id="{AA10C36C-50D6-5544-8F0D-BEDE3C877324}" type="slidenum">
              <a:rPr lang="en-US"/>
              <a:t>17</a:t>
            </a:fld>
            <a:endParaRPr lang="en-US" dirty="0"/>
          </a:p>
        </p:txBody>
      </p:sp>
    </p:spTree>
    <p:extLst>
      <p:ext uri="{BB962C8B-B14F-4D97-AF65-F5344CB8AC3E}">
        <p14:creationId xmlns:p14="http://schemas.microsoft.com/office/powerpoint/2010/main" val="40905687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normAutofit/>
          </a:bodyPr>
          <a:lstStyle/>
          <a:p>
            <a:r>
              <a:rPr lang="en-US" dirty="0"/>
              <a:t>New norms for </a:t>
            </a:r>
            <a:r>
              <a:rPr lang="en-US" dirty="0">
                <a:solidFill>
                  <a:srgbClr val="FF0000"/>
                </a:solidFill>
              </a:rPr>
              <a:t>data</a:t>
            </a:r>
          </a:p>
          <a:p>
            <a:pPr lvl="1"/>
            <a:r>
              <a:rPr lang="en-US" dirty="0"/>
              <a:t>discoverable</a:t>
            </a:r>
          </a:p>
          <a:p>
            <a:pPr lvl="1"/>
            <a:r>
              <a:rPr lang="en-US" dirty="0"/>
              <a:t>contextualized: documentation, reviews, uses, provenance</a:t>
            </a:r>
          </a:p>
          <a:p>
            <a:pPr lvl="1"/>
            <a:r>
              <a:rPr lang="en-US" dirty="0"/>
              <a:t>available: always, immediately, indefinitely</a:t>
            </a:r>
          </a:p>
          <a:p>
            <a:pPr lvl="1"/>
            <a:r>
              <a:rPr lang="en-US" dirty="0"/>
              <a:t>usable by contemporary tools</a:t>
            </a:r>
          </a:p>
          <a:p>
            <a:pPr lvl="1"/>
            <a:r>
              <a:rPr lang="en-US" dirty="0"/>
              <a:t>persistently identified and citable</a:t>
            </a:r>
          </a:p>
          <a:p>
            <a:pPr lvl="1"/>
            <a:r>
              <a:rPr lang="en-US" dirty="0"/>
              <a:t>linked to and within scholarly literature</a:t>
            </a:r>
          </a:p>
          <a:p>
            <a:r>
              <a:rPr lang="en-US" dirty="0">
                <a:solidFill>
                  <a:srgbClr val="FF0000"/>
                </a:solidFill>
              </a:rPr>
              <a:t>This takes work!</a:t>
            </a:r>
          </a:p>
        </p:txBody>
      </p:sp>
      <p:sp>
        <p:nvSpPr>
          <p:cNvPr id="4" name="Slide Number Placeholder 3"/>
          <p:cNvSpPr>
            <a:spLocks noGrp="1"/>
          </p:cNvSpPr>
          <p:nvPr>
            <p:ph type="sldNum" sz="quarter" idx="12"/>
          </p:nvPr>
        </p:nvSpPr>
        <p:spPr/>
        <p:txBody>
          <a:bodyPr/>
          <a:lstStyle/>
          <a:p>
            <a:fld id="{AA10C36C-50D6-5544-8F0D-BEDE3C877324}" type="slidenum">
              <a:rPr lang="en-US"/>
              <a:t>18</a:t>
            </a:fld>
            <a:endParaRPr lang="en-US" dirty="0"/>
          </a:p>
        </p:txBody>
      </p:sp>
    </p:spTree>
    <p:extLst>
      <p:ext uri="{BB962C8B-B14F-4D97-AF65-F5344CB8AC3E}">
        <p14:creationId xmlns:p14="http://schemas.microsoft.com/office/powerpoint/2010/main" val="33153565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normAutofit/>
          </a:bodyPr>
          <a:lstStyle/>
          <a:p>
            <a:r>
              <a:rPr lang="en-US" dirty="0"/>
              <a:t>Researchers?</a:t>
            </a:r>
          </a:p>
          <a:p>
            <a:pPr lvl="1"/>
            <a:r>
              <a:rPr lang="en-US" dirty="0"/>
              <a:t>focused on research area</a:t>
            </a:r>
          </a:p>
          <a:p>
            <a:pPr lvl="1"/>
            <a:r>
              <a:rPr lang="en-US" dirty="0"/>
              <a:t>not knowledgeable of curatorial aspects of tools</a:t>
            </a:r>
          </a:p>
          <a:p>
            <a:pPr lvl="1"/>
            <a:r>
              <a:rPr lang="en-US" dirty="0"/>
              <a:t>not expert in data management</a:t>
            </a:r>
          </a:p>
          <a:p>
            <a:pPr lvl="1"/>
            <a:r>
              <a:rPr lang="en-US" dirty="0"/>
              <a:t>time- and resource-constrained</a:t>
            </a:r>
          </a:p>
          <a:p>
            <a:pPr lvl="1"/>
            <a:r>
              <a:rPr lang="en-US" dirty="0"/>
              <a:t>data management viewed as secondary</a:t>
            </a:r>
          </a:p>
          <a:p>
            <a:pPr lvl="1"/>
            <a:r>
              <a:rPr lang="en-US" dirty="0">
                <a:solidFill>
                  <a:srgbClr val="FF0000"/>
                </a:solidFill>
              </a:rPr>
              <a:t>motivations not aligned with curation needs</a:t>
            </a:r>
          </a:p>
          <a:p>
            <a:pPr lvl="1"/>
            <a:endParaRPr lang="en-US" dirty="0"/>
          </a:p>
        </p:txBody>
      </p:sp>
      <p:sp>
        <p:nvSpPr>
          <p:cNvPr id="4" name="Slide Number Placeholder 3"/>
          <p:cNvSpPr>
            <a:spLocks noGrp="1"/>
          </p:cNvSpPr>
          <p:nvPr>
            <p:ph type="sldNum" sz="quarter" idx="12"/>
          </p:nvPr>
        </p:nvSpPr>
        <p:spPr/>
        <p:txBody>
          <a:bodyPr/>
          <a:lstStyle/>
          <a:p>
            <a:fld id="{AA10C36C-50D6-5544-8F0D-BEDE3C877324}" type="slidenum">
              <a:rPr lang="en-US"/>
              <a:t>19</a:t>
            </a:fld>
            <a:endParaRPr lang="en-US" dirty="0"/>
          </a:p>
        </p:txBody>
      </p:sp>
    </p:spTree>
    <p:extLst>
      <p:ext uri="{BB962C8B-B14F-4D97-AF65-F5344CB8AC3E}">
        <p14:creationId xmlns:p14="http://schemas.microsoft.com/office/powerpoint/2010/main" val="42410596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r>
              <a:rPr lang="en-US" dirty="0"/>
              <a:t>Digital data is</a:t>
            </a:r>
          </a:p>
          <a:p>
            <a:pPr lvl="1"/>
            <a:r>
              <a:rPr lang="en-US" dirty="0"/>
              <a:t>brittle</a:t>
            </a:r>
          </a:p>
          <a:p>
            <a:pPr lvl="1"/>
            <a:r>
              <a:rPr lang="en-US" dirty="0"/>
              <a:t>precariously balanced</a:t>
            </a:r>
          </a:p>
          <a:p>
            <a:pPr lvl="1"/>
            <a:r>
              <a:rPr lang="en-US" dirty="0"/>
              <a:t>fluid</a:t>
            </a:r>
          </a:p>
          <a:p>
            <a:pPr lvl="1"/>
            <a:r>
              <a:rPr lang="en-US" dirty="0"/>
              <a:t>unruly</a:t>
            </a:r>
          </a:p>
        </p:txBody>
      </p:sp>
      <p:sp>
        <p:nvSpPr>
          <p:cNvPr id="4" name="Slide Number Placeholder 3"/>
          <p:cNvSpPr>
            <a:spLocks noGrp="1"/>
          </p:cNvSpPr>
          <p:nvPr>
            <p:ph type="sldNum" sz="quarter" idx="12"/>
          </p:nvPr>
        </p:nvSpPr>
        <p:spPr/>
        <p:txBody>
          <a:bodyPr/>
          <a:lstStyle/>
          <a:p>
            <a:fld id="{AA10C36C-50D6-5544-8F0D-BEDE3C877324}" type="slidenum">
              <a:rPr lang="en-US"/>
              <a:t>2</a:t>
            </a:fld>
            <a:endParaRPr lang="en-US" dirty="0"/>
          </a:p>
        </p:txBody>
      </p:sp>
    </p:spTree>
    <p:extLst>
      <p:ext uri="{BB962C8B-B14F-4D97-AF65-F5344CB8AC3E}">
        <p14:creationId xmlns:p14="http://schemas.microsoft.com/office/powerpoint/2010/main" val="1528515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P315662_m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188" y="364302"/>
            <a:ext cx="5106866" cy="6223993"/>
          </a:xfrm>
          <a:prstGeom prst="rect">
            <a:avLst/>
          </a:prstGeom>
        </p:spPr>
      </p:pic>
      <p:sp>
        <p:nvSpPr>
          <p:cNvPr id="2" name="Slide Number Placeholder 1"/>
          <p:cNvSpPr>
            <a:spLocks noGrp="1"/>
          </p:cNvSpPr>
          <p:nvPr>
            <p:ph type="sldNum" sz="quarter" idx="12"/>
          </p:nvPr>
        </p:nvSpPr>
        <p:spPr/>
        <p:txBody>
          <a:bodyPr/>
          <a:lstStyle/>
          <a:p>
            <a:fld id="{AA10C36C-50D6-5544-8F0D-BEDE3C877324}" type="slidenum">
              <a:rPr lang="en-US"/>
              <a:t>20</a:t>
            </a:fld>
            <a:endParaRPr lang="en-US" dirty="0"/>
          </a:p>
        </p:txBody>
      </p:sp>
      <p:sp>
        <p:nvSpPr>
          <p:cNvPr id="9" name="TextBox 8"/>
          <p:cNvSpPr txBox="1"/>
          <p:nvPr/>
        </p:nvSpPr>
        <p:spPr>
          <a:xfrm>
            <a:off x="635022" y="485633"/>
            <a:ext cx="2390398" cy="369332"/>
          </a:xfrm>
          <a:prstGeom prst="rect">
            <a:avLst/>
          </a:prstGeom>
          <a:noFill/>
        </p:spPr>
        <p:txBody>
          <a:bodyPr wrap="none" rtlCol="0">
            <a:spAutoFit/>
          </a:bodyPr>
          <a:lstStyle/>
          <a:p>
            <a:r>
              <a:rPr lang="en-US" dirty="0"/>
              <a:t>researcher/artist view</a:t>
            </a:r>
          </a:p>
        </p:txBody>
      </p:sp>
    </p:spTree>
    <p:extLst>
      <p:ext uri="{BB962C8B-B14F-4D97-AF65-F5344CB8AC3E}">
        <p14:creationId xmlns:p14="http://schemas.microsoft.com/office/powerpoint/2010/main" val="9356971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mblr_nsvil0rYB81tx12eyo1_12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48" y="383232"/>
            <a:ext cx="6154126" cy="6154126"/>
          </a:xfrm>
          <a:prstGeom prst="rect">
            <a:avLst/>
          </a:prstGeom>
        </p:spPr>
      </p:pic>
      <p:sp>
        <p:nvSpPr>
          <p:cNvPr id="3" name="Slide Number Placeholder 2"/>
          <p:cNvSpPr>
            <a:spLocks noGrp="1"/>
          </p:cNvSpPr>
          <p:nvPr>
            <p:ph type="sldNum" sz="quarter" idx="12"/>
          </p:nvPr>
        </p:nvSpPr>
        <p:spPr/>
        <p:txBody>
          <a:bodyPr/>
          <a:lstStyle/>
          <a:p>
            <a:fld id="{AA10C36C-50D6-5544-8F0D-BEDE3C877324}" type="slidenum">
              <a:rPr lang="en-US"/>
              <a:t>21</a:t>
            </a:fld>
            <a:endParaRPr lang="en-US" dirty="0"/>
          </a:p>
        </p:txBody>
      </p:sp>
      <p:sp>
        <p:nvSpPr>
          <p:cNvPr id="4" name="TextBox 3"/>
          <p:cNvSpPr txBox="1"/>
          <p:nvPr/>
        </p:nvSpPr>
        <p:spPr>
          <a:xfrm>
            <a:off x="6779418" y="485633"/>
            <a:ext cx="1441420" cy="369332"/>
          </a:xfrm>
          <a:prstGeom prst="rect">
            <a:avLst/>
          </a:prstGeom>
          <a:noFill/>
        </p:spPr>
        <p:txBody>
          <a:bodyPr wrap="none" rtlCol="0">
            <a:spAutoFit/>
          </a:bodyPr>
          <a:lstStyle/>
          <a:p>
            <a:r>
              <a:rPr lang="en-US" dirty="0"/>
              <a:t>curator view</a:t>
            </a:r>
          </a:p>
        </p:txBody>
      </p:sp>
    </p:spTree>
    <p:extLst>
      <p:ext uri="{BB962C8B-B14F-4D97-AF65-F5344CB8AC3E}">
        <p14:creationId xmlns:p14="http://schemas.microsoft.com/office/powerpoint/2010/main" val="15358437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US" dirty="0"/>
          </a:p>
        </p:txBody>
      </p:sp>
      <p:sp>
        <p:nvSpPr>
          <p:cNvPr id="4" name="Content Placeholder 3"/>
          <p:cNvSpPr>
            <a:spLocks noGrp="1"/>
          </p:cNvSpPr>
          <p:nvPr>
            <p:ph idx="1"/>
          </p:nvPr>
        </p:nvSpPr>
        <p:spPr/>
        <p:txBody>
          <a:bodyPr/>
          <a:lstStyle/>
          <a:p>
            <a:r>
              <a:rPr lang="en-US" dirty="0"/>
              <a:t>What about the Library?</a:t>
            </a:r>
          </a:p>
          <a:p>
            <a:pPr lvl="1"/>
            <a:endParaRPr lang="en-US" dirty="0"/>
          </a:p>
          <a:p>
            <a:pPr lvl="1"/>
            <a:r>
              <a:rPr lang="en-US" dirty="0"/>
              <a:t>neutral</a:t>
            </a:r>
          </a:p>
          <a:p>
            <a:pPr lvl="1"/>
            <a:r>
              <a:rPr lang="en-US" dirty="0"/>
              <a:t>curation expertise</a:t>
            </a:r>
          </a:p>
          <a:p>
            <a:pPr lvl="1"/>
            <a:r>
              <a:rPr lang="en-US" dirty="0"/>
              <a:t>metadata, cataloging, search expertise</a:t>
            </a:r>
          </a:p>
          <a:p>
            <a:pPr lvl="1"/>
            <a:endParaRPr lang="en-US" dirty="0"/>
          </a:p>
          <a:p>
            <a:pPr lvl="1"/>
            <a:r>
              <a:rPr lang="en-US" dirty="0"/>
              <a:t>missing: experience working with data earlier in the lifecycle</a:t>
            </a:r>
          </a:p>
        </p:txBody>
      </p:sp>
      <p:sp>
        <p:nvSpPr>
          <p:cNvPr id="2" name="Slide Number Placeholder 1"/>
          <p:cNvSpPr>
            <a:spLocks noGrp="1"/>
          </p:cNvSpPr>
          <p:nvPr>
            <p:ph type="sldNum" sz="quarter" idx="12"/>
          </p:nvPr>
        </p:nvSpPr>
        <p:spPr/>
        <p:txBody>
          <a:bodyPr/>
          <a:lstStyle/>
          <a:p>
            <a:fld id="{AA10C36C-50D6-5544-8F0D-BEDE3C877324}" type="slidenum">
              <a:rPr lang="en-US"/>
              <a:t>22</a:t>
            </a:fld>
            <a:endParaRPr lang="en-US" dirty="0"/>
          </a:p>
        </p:txBody>
      </p:sp>
    </p:spTree>
    <p:extLst>
      <p:ext uri="{BB962C8B-B14F-4D97-AF65-F5344CB8AC3E}">
        <p14:creationId xmlns:p14="http://schemas.microsoft.com/office/powerpoint/2010/main" val="4342268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a:t>Library’s proposed role</a:t>
            </a:r>
          </a:p>
          <a:p>
            <a:pPr lvl="1"/>
            <a:endParaRPr lang="en-US" dirty="0"/>
          </a:p>
          <a:p>
            <a:pPr lvl="1"/>
            <a:r>
              <a:rPr lang="en-US" dirty="0"/>
              <a:t>Researchers</a:t>
            </a:r>
          </a:p>
          <a:p>
            <a:pPr lvl="2"/>
            <a:r>
              <a:rPr lang="en-US" dirty="0"/>
              <a:t>motivations unchanged</a:t>
            </a:r>
          </a:p>
          <a:p>
            <a:pPr lvl="2"/>
            <a:endParaRPr lang="en-US" dirty="0"/>
          </a:p>
          <a:p>
            <a:pPr lvl="1"/>
            <a:r>
              <a:rPr lang="en-US" dirty="0">
                <a:solidFill>
                  <a:srgbClr val="FF0000"/>
                </a:solidFill>
              </a:rPr>
              <a:t>Library</a:t>
            </a:r>
          </a:p>
          <a:p>
            <a:pPr lvl="2"/>
            <a:r>
              <a:rPr lang="en-US" dirty="0">
                <a:solidFill>
                  <a:srgbClr val="FF0000"/>
                </a:solidFill>
              </a:rPr>
              <a:t>awareness, identification of curation issues</a:t>
            </a:r>
          </a:p>
          <a:p>
            <a:pPr lvl="2"/>
            <a:r>
              <a:rPr lang="en-US" dirty="0">
                <a:solidFill>
                  <a:srgbClr val="FF0000"/>
                </a:solidFill>
              </a:rPr>
              <a:t>navigation of service space</a:t>
            </a:r>
          </a:p>
          <a:p>
            <a:pPr lvl="2"/>
            <a:r>
              <a:rPr lang="en-US" dirty="0">
                <a:solidFill>
                  <a:srgbClr val="FF0000"/>
                </a:solidFill>
              </a:rPr>
              <a:t>education</a:t>
            </a:r>
          </a:p>
          <a:p>
            <a:pPr lvl="2"/>
            <a:r>
              <a:rPr lang="en-US" dirty="0">
                <a:solidFill>
                  <a:srgbClr val="FF0000"/>
                </a:solidFill>
              </a:rPr>
              <a:t>assistance with projects</a:t>
            </a:r>
          </a:p>
          <a:p>
            <a:pPr lvl="2"/>
            <a:r>
              <a:rPr lang="en-US" dirty="0">
                <a:solidFill>
                  <a:srgbClr val="FF0000"/>
                </a:solidFill>
              </a:rPr>
              <a:t>relationships with researchers</a:t>
            </a:r>
          </a:p>
          <a:p>
            <a:pPr lvl="2"/>
            <a:endParaRPr lang="en-US" dirty="0">
              <a:solidFill>
                <a:srgbClr val="FF0000"/>
              </a:solidFill>
            </a:endParaRPr>
          </a:p>
          <a:p>
            <a:pPr lvl="1"/>
            <a:r>
              <a:rPr lang="en-US" dirty="0"/>
              <a:t>Curation services</a:t>
            </a:r>
          </a:p>
          <a:p>
            <a:pPr lvl="2"/>
            <a:r>
              <a:rPr lang="en-US" dirty="0"/>
              <a:t>repositories (generic, discipline-specific)</a:t>
            </a:r>
          </a:p>
          <a:p>
            <a:pPr lvl="2"/>
            <a:r>
              <a:rPr lang="en-US" dirty="0"/>
              <a:t>citation</a:t>
            </a:r>
          </a:p>
          <a:p>
            <a:pPr lvl="2"/>
            <a:r>
              <a:rPr lang="en-US" dirty="0"/>
              <a:t>discovery/cataloging</a:t>
            </a:r>
          </a:p>
          <a:p>
            <a:pPr lvl="2"/>
            <a:r>
              <a:rPr lang="en-US" dirty="0"/>
              <a:t>external, systemwide (CDL), campus</a:t>
            </a:r>
          </a:p>
        </p:txBody>
      </p:sp>
      <p:sp>
        <p:nvSpPr>
          <p:cNvPr id="4" name="Slide Number Placeholder 3"/>
          <p:cNvSpPr>
            <a:spLocks noGrp="1"/>
          </p:cNvSpPr>
          <p:nvPr>
            <p:ph type="sldNum" sz="quarter" idx="12"/>
          </p:nvPr>
        </p:nvSpPr>
        <p:spPr/>
        <p:txBody>
          <a:bodyPr/>
          <a:lstStyle/>
          <a:p>
            <a:fld id="{AA10C36C-50D6-5544-8F0D-BEDE3C877324}" type="slidenum">
              <a:rPr lang="en-US"/>
              <a:t>23</a:t>
            </a:fld>
            <a:endParaRPr lang="en-US" dirty="0"/>
          </a:p>
        </p:txBody>
      </p:sp>
    </p:spTree>
    <p:extLst>
      <p:ext uri="{BB962C8B-B14F-4D97-AF65-F5344CB8AC3E}">
        <p14:creationId xmlns:p14="http://schemas.microsoft.com/office/powerpoint/2010/main" val="20112887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normAutofit/>
          </a:bodyPr>
          <a:lstStyle/>
          <a:p>
            <a:r>
              <a:rPr lang="en-US" sz="2800" dirty="0"/>
              <a:t>Tiered service model</a:t>
            </a:r>
            <a:endParaRPr lang="en-US" sz="2400" dirty="0"/>
          </a:p>
          <a:p>
            <a:pPr lvl="1"/>
            <a:r>
              <a:rPr lang="en-US" sz="2400" dirty="0"/>
              <a:t>online resources</a:t>
            </a:r>
          </a:p>
          <a:p>
            <a:pPr lvl="1"/>
            <a:r>
              <a:rPr lang="en-US" sz="2400" dirty="0">
                <a:solidFill>
                  <a:srgbClr val="FF0000"/>
                </a:solidFill>
              </a:rPr>
              <a:t>subject librarians</a:t>
            </a:r>
          </a:p>
          <a:p>
            <a:pPr lvl="1"/>
            <a:r>
              <a:rPr lang="en-US" sz="2400" dirty="0"/>
              <a:t>data curator(s)</a:t>
            </a:r>
          </a:p>
          <a:p>
            <a:pPr lvl="1"/>
            <a:r>
              <a:rPr lang="en-US" sz="2400" dirty="0"/>
              <a:t>campus curation community</a:t>
            </a:r>
          </a:p>
          <a:p>
            <a:pPr lvl="1"/>
            <a:r>
              <a:rPr lang="en-US" sz="2400" dirty="0"/>
              <a:t>Library advisory group</a:t>
            </a:r>
          </a:p>
        </p:txBody>
      </p:sp>
      <p:sp>
        <p:nvSpPr>
          <p:cNvPr id="4" name="Slide Number Placeholder 3"/>
          <p:cNvSpPr>
            <a:spLocks noGrp="1"/>
          </p:cNvSpPr>
          <p:nvPr>
            <p:ph type="sldNum" sz="quarter" idx="12"/>
          </p:nvPr>
        </p:nvSpPr>
        <p:spPr/>
        <p:txBody>
          <a:bodyPr/>
          <a:lstStyle/>
          <a:p>
            <a:fld id="{AA10C36C-50D6-5544-8F0D-BEDE3C877324}" type="slidenum">
              <a:rPr lang="en-US"/>
              <a:t>24</a:t>
            </a:fld>
            <a:endParaRPr lang="en-US" dirty="0"/>
          </a:p>
        </p:txBody>
      </p:sp>
    </p:spTree>
    <p:extLst>
      <p:ext uri="{BB962C8B-B14F-4D97-AF65-F5344CB8AC3E}">
        <p14:creationId xmlns:p14="http://schemas.microsoft.com/office/powerpoint/2010/main" val="11115916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Training program</a:t>
            </a:r>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February 11</a:t>
            </a:r>
          </a:p>
          <a:p>
            <a:pPr marL="285750" indent="-285750">
              <a:buFont typeface="Arial" panose="020B0604020202020204" pitchFamily="34" charset="0"/>
              <a:buChar char="•"/>
            </a:pPr>
            <a:r>
              <a:rPr lang="en-US" dirty="0"/>
              <a:t>Overview of data management and the research data life cycle</a:t>
            </a:r>
          </a:p>
          <a:p>
            <a:endParaRPr lang="en-US" dirty="0"/>
          </a:p>
          <a:p>
            <a:pPr marL="0" indent="0">
              <a:buNone/>
            </a:pPr>
            <a:r>
              <a:rPr lang="en-US" b="1" dirty="0"/>
              <a:t>March 17</a:t>
            </a:r>
          </a:p>
          <a:p>
            <a:pPr marL="285750" indent="-285750">
              <a:buFont typeface="Arial" panose="020B0604020202020204" pitchFamily="34" charset="0"/>
              <a:buChar char="•"/>
            </a:pPr>
            <a:r>
              <a:rPr lang="en-US" dirty="0"/>
              <a:t>Data management best practices and guidelines</a:t>
            </a:r>
          </a:p>
          <a:p>
            <a:endParaRPr lang="en-US" dirty="0"/>
          </a:p>
          <a:p>
            <a:pPr marL="0" indent="0">
              <a:buNone/>
            </a:pPr>
            <a:r>
              <a:rPr lang="en-US" b="1" dirty="0"/>
              <a:t>April 14</a:t>
            </a:r>
          </a:p>
          <a:p>
            <a:pPr marL="285750" indent="-285750">
              <a:buFont typeface="Arial" panose="020B0604020202020204" pitchFamily="34" charset="0"/>
              <a:buChar char="•"/>
            </a:pPr>
            <a:r>
              <a:rPr lang="en-US" dirty="0"/>
              <a:t>Data Management Plans (DMP) and funding agency requirements</a:t>
            </a:r>
          </a:p>
          <a:p>
            <a:pPr marL="285750" indent="-285750">
              <a:buFont typeface="Arial" panose="020B0604020202020204" pitchFamily="34" charset="0"/>
              <a:buChar char="•"/>
            </a:pPr>
            <a:r>
              <a:rPr lang="en-US" dirty="0"/>
              <a:t>DMPTool</a:t>
            </a:r>
          </a:p>
          <a:p>
            <a:endParaRPr lang="en-US" dirty="0"/>
          </a:p>
          <a:p>
            <a:pPr marL="0" indent="0">
              <a:buNone/>
            </a:pPr>
            <a:r>
              <a:rPr lang="en-US" b="1" dirty="0"/>
              <a:t>May 12</a:t>
            </a:r>
          </a:p>
          <a:p>
            <a:pPr marL="285750" indent="-285750">
              <a:buFont typeface="Arial" panose="020B0604020202020204" pitchFamily="34" charset="0"/>
              <a:buChar char="•"/>
            </a:pPr>
            <a:r>
              <a:rPr lang="en-US" dirty="0"/>
              <a:t>Repositories</a:t>
            </a:r>
          </a:p>
          <a:p>
            <a:pPr marL="285750" indent="-285750">
              <a:buFont typeface="Arial" panose="020B0604020202020204" pitchFamily="34" charset="0"/>
              <a:buChar char="•"/>
            </a:pPr>
            <a:r>
              <a:rPr lang="en-US" dirty="0"/>
              <a:t>Data storage options</a:t>
            </a:r>
          </a:p>
          <a:p>
            <a:endParaRPr lang="en-US" dirty="0"/>
          </a:p>
          <a:p>
            <a:pPr marL="0" indent="0">
              <a:buNone/>
            </a:pPr>
            <a:r>
              <a:rPr lang="en-US" b="1" dirty="0"/>
              <a:t>June 16</a:t>
            </a:r>
          </a:p>
          <a:p>
            <a:pPr marL="285750" indent="-285750">
              <a:buFont typeface="Arial" panose="020B0604020202020204" pitchFamily="34" charset="0"/>
              <a:buChar char="•"/>
            </a:pPr>
            <a:r>
              <a:rPr lang="en-US" dirty="0"/>
              <a:t>Data sharing, permissions and licenses</a:t>
            </a:r>
          </a:p>
          <a:p>
            <a:pPr marL="285750" indent="-285750">
              <a:buFont typeface="Arial" panose="020B0604020202020204" pitchFamily="34" charset="0"/>
              <a:buChar char="•"/>
            </a:pPr>
            <a:r>
              <a:rPr lang="en-US" dirty="0"/>
              <a:t>Data citation</a:t>
            </a:r>
          </a:p>
          <a:p>
            <a:pPr marL="285750" indent="-285750">
              <a:buFont typeface="Arial" panose="020B0604020202020204" pitchFamily="34" charset="0"/>
              <a:buChar char="•"/>
            </a:pPr>
            <a:r>
              <a:rPr lang="en-US" dirty="0"/>
              <a:t>Identity management</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A10C36C-50D6-5544-8F0D-BEDE3C877324}" type="slidenum">
              <a:rPr lang="en-US"/>
              <a:t>25</a:t>
            </a:fld>
            <a:endParaRPr lang="en-US" dirty="0"/>
          </a:p>
        </p:txBody>
      </p:sp>
    </p:spTree>
    <p:extLst>
      <p:ext uri="{BB962C8B-B14F-4D97-AF65-F5344CB8AC3E}">
        <p14:creationId xmlns:p14="http://schemas.microsoft.com/office/powerpoint/2010/main" val="8439264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normAutofit/>
          </a:bodyPr>
          <a:lstStyle/>
          <a:p>
            <a:r>
              <a:rPr lang="en-US" dirty="0"/>
              <a:t>Data c</a:t>
            </a:r>
            <a:r>
              <a:rPr lang="en-US" dirty="0"/>
              <a:t>uration</a:t>
            </a:r>
          </a:p>
          <a:p>
            <a:pPr lvl="1"/>
            <a:r>
              <a:rPr lang="en-US" dirty="0"/>
              <a:t>“the active and on-going management of data through its lifecycle of interest and usefulness to scholarship, science, and education; curation activities enable data discovery and retrieval, maintain quality, add value, and provide for re-use over time”</a:t>
            </a:r>
          </a:p>
        </p:txBody>
      </p:sp>
      <p:sp>
        <p:nvSpPr>
          <p:cNvPr id="4" name="Slide Number Placeholder 3"/>
          <p:cNvSpPr>
            <a:spLocks noGrp="1"/>
          </p:cNvSpPr>
          <p:nvPr>
            <p:ph type="sldNum" sz="quarter" idx="12"/>
          </p:nvPr>
        </p:nvSpPr>
        <p:spPr/>
        <p:txBody>
          <a:bodyPr/>
          <a:lstStyle/>
          <a:p>
            <a:fld id="{AA10C36C-50D6-5544-8F0D-BEDE3C877324}" type="slidenum">
              <a:rPr lang="en-US"/>
              <a:t>3</a:t>
            </a:fld>
            <a:endParaRPr lang="en-US" dirty="0"/>
          </a:p>
        </p:txBody>
      </p:sp>
      <p:sp>
        <p:nvSpPr>
          <p:cNvPr id="5" name="TextBox 4"/>
          <p:cNvSpPr txBox="1"/>
          <p:nvPr/>
        </p:nvSpPr>
        <p:spPr>
          <a:xfrm>
            <a:off x="1206742" y="5840038"/>
            <a:ext cx="6730516" cy="461665"/>
          </a:xfrm>
          <a:prstGeom prst="rect">
            <a:avLst/>
          </a:prstGeom>
          <a:noFill/>
        </p:spPr>
        <p:txBody>
          <a:bodyPr wrap="square" rtlCol="0">
            <a:spAutoFit/>
          </a:bodyPr>
          <a:lstStyle/>
          <a:p>
            <a:r>
              <a:rPr lang="en-US" sz="1200" dirty="0"/>
              <a:t>Cragin</a:t>
            </a:r>
            <a:r>
              <a:rPr lang="en-US" sz="1200" dirty="0"/>
              <a:t>, Melissa H.; </a:t>
            </a:r>
            <a:r>
              <a:rPr lang="en-US" sz="1200" dirty="0"/>
              <a:t>Heidorn</a:t>
            </a:r>
            <a:r>
              <a:rPr lang="en-US" sz="1200" dirty="0"/>
              <a:t>, P. Bryan; Palmer, Carole L.; Smith, Linda C. (2007). </a:t>
            </a:r>
            <a:r>
              <a:rPr lang="en-US" sz="1200" dirty="0"/>
              <a:t>An Educational Program on Data Curation. </a:t>
            </a:r>
            <a:r>
              <a:rPr lang="en-US" sz="1200" dirty="0"/>
              <a:t>2007 ALA STS Conference.  </a:t>
            </a:r>
            <a:r>
              <a:rPr lang="fi-FI" sz="1200"/>
              <a:t>http://hdl.handle.net/2142/3493</a:t>
            </a:r>
            <a:endParaRPr lang="en-US" sz="1200" dirty="0"/>
          </a:p>
        </p:txBody>
      </p:sp>
    </p:spTree>
    <p:extLst>
      <p:ext uri="{BB962C8B-B14F-4D97-AF65-F5344CB8AC3E}">
        <p14:creationId xmlns:p14="http://schemas.microsoft.com/office/powerpoint/2010/main" val="39082878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r>
              <a:rPr lang="en-US" dirty="0"/>
              <a:t>Technology adoption progression</a:t>
            </a:r>
          </a:p>
          <a:p>
            <a:pPr lvl="1"/>
            <a:r>
              <a:rPr lang="en-US" dirty="0"/>
              <a:t>invented</a:t>
            </a:r>
          </a:p>
          <a:p>
            <a:pPr lvl="1"/>
            <a:r>
              <a:rPr lang="en-US" dirty="0"/>
              <a:t>adopted</a:t>
            </a:r>
          </a:p>
          <a:p>
            <a:pPr lvl="1"/>
            <a:r>
              <a:rPr lang="en-US" dirty="0"/>
              <a:t>widespread</a:t>
            </a:r>
          </a:p>
          <a:p>
            <a:pPr lvl="1"/>
            <a:r>
              <a:rPr lang="en-US" dirty="0"/>
              <a:t>expected</a:t>
            </a:r>
          </a:p>
          <a:p>
            <a:pPr lvl="1"/>
            <a:r>
              <a:rPr lang="en-US" dirty="0"/>
              <a:t>mandatory</a:t>
            </a:r>
          </a:p>
        </p:txBody>
      </p:sp>
      <p:sp>
        <p:nvSpPr>
          <p:cNvPr id="4" name="Slide Number Placeholder 3"/>
          <p:cNvSpPr>
            <a:spLocks noGrp="1"/>
          </p:cNvSpPr>
          <p:nvPr>
            <p:ph type="sldNum" sz="quarter" idx="12"/>
          </p:nvPr>
        </p:nvSpPr>
        <p:spPr/>
        <p:txBody>
          <a:bodyPr/>
          <a:lstStyle/>
          <a:p>
            <a:fld id="{AA10C36C-50D6-5544-8F0D-BEDE3C877324}" type="slidenum">
              <a:rPr lang="en-US"/>
              <a:t>4</a:t>
            </a:fld>
            <a:endParaRPr lang="en-US" dirty="0"/>
          </a:p>
        </p:txBody>
      </p:sp>
    </p:spTree>
    <p:extLst>
      <p:ext uri="{BB962C8B-B14F-4D97-AF65-F5344CB8AC3E}">
        <p14:creationId xmlns:p14="http://schemas.microsoft.com/office/powerpoint/2010/main" val="2078861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normAutofit/>
          </a:bodyPr>
          <a:lstStyle/>
          <a:p>
            <a:r>
              <a:rPr lang="en-US" dirty="0"/>
              <a:t>Trend: new norms for science data</a:t>
            </a:r>
          </a:p>
          <a:p>
            <a:pPr lvl="1"/>
            <a:r>
              <a:rPr lang="en-US" dirty="0"/>
              <a:t>discoverable</a:t>
            </a:r>
          </a:p>
          <a:p>
            <a:pPr lvl="1"/>
            <a:r>
              <a:rPr lang="en-US" dirty="0"/>
              <a:t>contextualized: documentation, reviews, uses, provenance</a:t>
            </a:r>
          </a:p>
          <a:p>
            <a:pPr lvl="1"/>
            <a:r>
              <a:rPr lang="en-US" dirty="0"/>
              <a:t>available: always, immediately, indefinitely</a:t>
            </a:r>
          </a:p>
          <a:p>
            <a:pPr lvl="1"/>
            <a:r>
              <a:rPr lang="en-US" dirty="0"/>
              <a:t>usable by contemporary tools</a:t>
            </a:r>
          </a:p>
          <a:p>
            <a:pPr lvl="1"/>
            <a:r>
              <a:rPr lang="en-US" dirty="0"/>
              <a:t>persistently identified and citable</a:t>
            </a:r>
          </a:p>
          <a:p>
            <a:pPr lvl="1"/>
            <a:r>
              <a:rPr lang="en-US" dirty="0"/>
              <a:t>linked to and within scholarly literature</a:t>
            </a:r>
          </a:p>
        </p:txBody>
      </p:sp>
      <p:sp>
        <p:nvSpPr>
          <p:cNvPr id="4" name="Slide Number Placeholder 3"/>
          <p:cNvSpPr>
            <a:spLocks noGrp="1"/>
          </p:cNvSpPr>
          <p:nvPr>
            <p:ph type="sldNum" sz="quarter" idx="12"/>
          </p:nvPr>
        </p:nvSpPr>
        <p:spPr/>
        <p:txBody>
          <a:bodyPr/>
          <a:lstStyle/>
          <a:p>
            <a:fld id="{AA10C36C-50D6-5544-8F0D-BEDE3C877324}" type="slidenum">
              <a:rPr lang="en-US"/>
              <a:t>5</a:t>
            </a:fld>
            <a:endParaRPr lang="en-US" dirty="0"/>
          </a:p>
        </p:txBody>
      </p:sp>
    </p:spTree>
    <p:extLst>
      <p:ext uri="{BB962C8B-B14F-4D97-AF65-F5344CB8AC3E}">
        <p14:creationId xmlns:p14="http://schemas.microsoft.com/office/powerpoint/2010/main" val="22793004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10C36C-50D6-5544-8F0D-BEDE3C877324}" type="slidenum">
              <a:rPr lang="en-US"/>
              <a:t>6</a:t>
            </a:fld>
            <a:endParaRPr lang="en-US" dirty="0"/>
          </a:p>
        </p:txBody>
      </p:sp>
      <p:pic>
        <p:nvPicPr>
          <p:cNvPr id="8" name="Picture 7" descr="journal.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457" y="363627"/>
            <a:ext cx="6018697" cy="2964766"/>
          </a:xfrm>
          <a:prstGeom prst="rect">
            <a:avLst/>
          </a:prstGeom>
          <a:ln>
            <a:noFill/>
          </a:ln>
          <a:effectLst>
            <a:outerShdw blurRad="292100" dist="139700" dir="2700000" algn="tl" rotWithShape="0">
              <a:srgbClr val="333333">
                <a:alpha val="65000"/>
              </a:srgbClr>
            </a:outerShdw>
          </a:effectLst>
        </p:spPr>
      </p:pic>
      <p:pic>
        <p:nvPicPr>
          <p:cNvPr id="9" name="Picture 8" descr="drya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83" y="3463409"/>
            <a:ext cx="8571235" cy="2892941"/>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344458" y="363627"/>
            <a:ext cx="902999" cy="646331"/>
          </a:xfrm>
          <a:prstGeom prst="rect">
            <a:avLst/>
          </a:prstGeom>
          <a:noFill/>
        </p:spPr>
        <p:txBody>
          <a:bodyPr wrap="none" rtlCol="0">
            <a:spAutoFit/>
          </a:bodyPr>
          <a:lstStyle/>
          <a:p>
            <a:pPr algn="r"/>
            <a:r>
              <a:rPr lang="en-US" dirty="0">
                <a:solidFill>
                  <a:srgbClr val="FF0000"/>
                </a:solidFill>
              </a:rPr>
              <a:t>journal</a:t>
            </a:r>
          </a:p>
          <a:p>
            <a:pPr algn="r"/>
            <a:r>
              <a:rPr lang="en-US" dirty="0">
                <a:solidFill>
                  <a:srgbClr val="FF0000"/>
                </a:solidFill>
              </a:rPr>
              <a:t>article</a:t>
            </a:r>
          </a:p>
        </p:txBody>
      </p:sp>
      <p:sp>
        <p:nvSpPr>
          <p:cNvPr id="11" name="TextBox 10"/>
          <p:cNvSpPr txBox="1"/>
          <p:nvPr/>
        </p:nvSpPr>
        <p:spPr>
          <a:xfrm>
            <a:off x="286383" y="3088123"/>
            <a:ext cx="800407" cy="369332"/>
          </a:xfrm>
          <a:prstGeom prst="rect">
            <a:avLst/>
          </a:prstGeom>
          <a:noFill/>
        </p:spPr>
        <p:txBody>
          <a:bodyPr wrap="none" rtlCol="0">
            <a:spAutoFit/>
          </a:bodyPr>
          <a:lstStyle/>
          <a:p>
            <a:r>
              <a:rPr lang="en-US" dirty="0">
                <a:solidFill>
                  <a:srgbClr val="FF0000"/>
                </a:solidFill>
              </a:rPr>
              <a:t>Dryad</a:t>
            </a:r>
          </a:p>
        </p:txBody>
      </p:sp>
      <p:sp>
        <p:nvSpPr>
          <p:cNvPr id="18" name="U-Turn Arrow 17"/>
          <p:cNvSpPr/>
          <p:nvPr/>
        </p:nvSpPr>
        <p:spPr>
          <a:xfrm rot="16200000" flipV="1">
            <a:off x="7385157" y="2960489"/>
            <a:ext cx="2353448" cy="591474"/>
          </a:xfrm>
          <a:prstGeom prst="utur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Bent Arrow 18"/>
          <p:cNvSpPr/>
          <p:nvPr/>
        </p:nvSpPr>
        <p:spPr>
          <a:xfrm rot="5400000" flipV="1">
            <a:off x="1003366" y="2283621"/>
            <a:ext cx="1105826" cy="983717"/>
          </a:xfrm>
          <a:prstGeom prst="bentArrow">
            <a:avLst>
              <a:gd name="adj1" fmla="val 16140"/>
              <a:gd name="adj2" fmla="val 25000"/>
              <a:gd name="adj3" fmla="val 25000"/>
              <a:gd name="adj4" fmla="val 4375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cxnSp>
        <p:nvCxnSpPr>
          <p:cNvPr id="23" name="Straight Connector 22"/>
          <p:cNvCxnSpPr/>
          <p:nvPr/>
        </p:nvCxnSpPr>
        <p:spPr>
          <a:xfrm>
            <a:off x="2297261" y="2515326"/>
            <a:ext cx="211053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0400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A10C36C-50D6-5544-8F0D-BEDE3C877324}" type="slidenum">
              <a:rPr lang="en-US"/>
              <a:t>7</a:t>
            </a:fld>
            <a:endParaRPr lang="en-US" dirty="0"/>
          </a:p>
        </p:txBody>
      </p:sp>
      <p:pic>
        <p:nvPicPr>
          <p:cNvPr id="5" name="Picture 4" descr="orci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 y="186782"/>
            <a:ext cx="8115300" cy="5829300"/>
          </a:xfrm>
          <a:prstGeom prst="rect">
            <a:avLst/>
          </a:prstGeom>
        </p:spPr>
      </p:pic>
      <p:sp>
        <p:nvSpPr>
          <p:cNvPr id="6" name="TextBox 5"/>
          <p:cNvSpPr txBox="1"/>
          <p:nvPr/>
        </p:nvSpPr>
        <p:spPr>
          <a:xfrm>
            <a:off x="1603508" y="6356350"/>
            <a:ext cx="5936985" cy="276999"/>
          </a:xfrm>
          <a:prstGeom prst="rect">
            <a:avLst/>
          </a:prstGeom>
          <a:noFill/>
        </p:spPr>
        <p:txBody>
          <a:bodyPr wrap="square" rtlCol="0">
            <a:spAutoFit/>
          </a:bodyPr>
          <a:lstStyle/>
          <a:p>
            <a:r>
              <a:rPr lang="en-US" sz="1200" dirty="0"/>
              <a:t>http://</a:t>
            </a:r>
            <a:r>
              <a:rPr lang="en-US" sz="1200" dirty="0"/>
              <a:t>elifesciences.org</a:t>
            </a:r>
            <a:r>
              <a:rPr lang="en-US" sz="1200" dirty="0"/>
              <a:t>/</a:t>
            </a:r>
            <a:r>
              <a:rPr lang="en-US" sz="1200" dirty="0"/>
              <a:t>elife</a:t>
            </a:r>
            <a:r>
              <a:rPr lang="en-US" sz="1200" dirty="0"/>
              <a:t>-news/Publishers-to-require-ORCID-identifiers-for-authors</a:t>
            </a:r>
          </a:p>
        </p:txBody>
      </p:sp>
    </p:spTree>
    <p:extLst>
      <p:ext uri="{BB962C8B-B14F-4D97-AF65-F5344CB8AC3E}">
        <p14:creationId xmlns:p14="http://schemas.microsoft.com/office/powerpoint/2010/main" val="10293631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US" dirty="0"/>
          </a:p>
        </p:txBody>
      </p:sp>
      <p:sp>
        <p:nvSpPr>
          <p:cNvPr id="4" name="Content Placeholder 3"/>
          <p:cNvSpPr>
            <a:spLocks noGrp="1"/>
          </p:cNvSpPr>
          <p:nvPr>
            <p:ph idx="1"/>
          </p:nvPr>
        </p:nvSpPr>
        <p:spPr/>
        <p:txBody>
          <a:bodyPr/>
          <a:lstStyle/>
          <a:p>
            <a:r>
              <a:rPr lang="en-US" dirty="0"/>
              <a:t>Trend: data as publication</a:t>
            </a:r>
          </a:p>
          <a:p>
            <a:pPr lvl="1"/>
            <a:r>
              <a:rPr lang="en-US" dirty="0"/>
              <a:t>citable</a:t>
            </a:r>
          </a:p>
          <a:p>
            <a:pPr lvl="1"/>
            <a:r>
              <a:rPr lang="en-US" dirty="0"/>
              <a:t>credit-worthy</a:t>
            </a:r>
          </a:p>
        </p:txBody>
      </p:sp>
      <p:sp>
        <p:nvSpPr>
          <p:cNvPr id="2" name="Slide Number Placeholder 1"/>
          <p:cNvSpPr>
            <a:spLocks noGrp="1"/>
          </p:cNvSpPr>
          <p:nvPr>
            <p:ph type="sldNum" sz="quarter" idx="12"/>
          </p:nvPr>
        </p:nvSpPr>
        <p:spPr/>
        <p:txBody>
          <a:bodyPr/>
          <a:lstStyle/>
          <a:p>
            <a:fld id="{AA10C36C-50D6-5544-8F0D-BEDE3C877324}" type="slidenum">
              <a:rPr lang="en-US"/>
              <a:t>8</a:t>
            </a:fld>
            <a:endParaRPr lang="en-US" dirty="0"/>
          </a:p>
        </p:txBody>
      </p:sp>
    </p:spTree>
    <p:extLst>
      <p:ext uri="{BB962C8B-B14F-4D97-AF65-F5344CB8AC3E}">
        <p14:creationId xmlns:p14="http://schemas.microsoft.com/office/powerpoint/2010/main" val="11388625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10C36C-50D6-5544-8F0D-BEDE3C877324}" type="slidenum">
              <a:rPr lang="en-US"/>
              <a:t>9</a:t>
            </a:fld>
            <a:endParaRPr lang="en-US" dirty="0"/>
          </a:p>
        </p:txBody>
      </p:sp>
      <p:pic>
        <p:nvPicPr>
          <p:cNvPr id="4" name="Picture 4" descr="ess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3" y="263525"/>
            <a:ext cx="7469187" cy="633095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p:cNvSpPr>
            <a:spLocks noChangeArrowheads="1"/>
          </p:cNvSpPr>
          <p:nvPr/>
        </p:nvSpPr>
        <p:spPr bwMode="auto">
          <a:xfrm>
            <a:off x="4445000" y="5534025"/>
            <a:ext cx="2743200" cy="381000"/>
          </a:xfrm>
          <a:prstGeom prst="roundRect">
            <a:avLst>
              <a:gd name="adj" fmla="val 16667"/>
            </a:avLst>
          </a:prstGeom>
          <a:noFill/>
          <a:ln w="15875">
            <a:solidFill>
              <a:srgbClr val="FF0000"/>
            </a:solidFill>
            <a:round/>
            <a:headEnd/>
            <a:tailEnd/>
          </a:ln>
          <a:effectLst>
            <a:prstShdw prst="shdw18" dist="17961" dir="13500000">
              <a:srgbClr val="FF0000">
                <a:gamma/>
                <a:shade val="60000"/>
                <a:invGamma/>
                <a:alpha val="74998"/>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8" name="AutoShape 5"/>
          <p:cNvSpPr>
            <a:spLocks noChangeArrowheads="1"/>
          </p:cNvSpPr>
          <p:nvPr/>
        </p:nvSpPr>
        <p:spPr bwMode="auto">
          <a:xfrm>
            <a:off x="4495800" y="4572000"/>
            <a:ext cx="2971800" cy="381000"/>
          </a:xfrm>
          <a:prstGeom prst="roundRect">
            <a:avLst>
              <a:gd name="adj" fmla="val 16667"/>
            </a:avLst>
          </a:prstGeom>
          <a:noFill/>
          <a:ln w="15875">
            <a:solidFill>
              <a:srgbClr val="FF0000"/>
            </a:solidFill>
            <a:round/>
            <a:headEnd/>
            <a:tailEnd/>
          </a:ln>
          <a:effectLst>
            <a:prstShdw prst="shdw18" dist="17961" dir="13500000">
              <a:srgbClr val="FF0000">
                <a:gamma/>
                <a:shade val="60000"/>
                <a:invGamma/>
                <a:alpha val="74998"/>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Tree>
    <p:extLst>
      <p:ext uri="{BB962C8B-B14F-4D97-AF65-F5344CB8AC3E}">
        <p14:creationId xmlns:p14="http://schemas.microsoft.com/office/powerpoint/2010/main" val="16546489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986</TotalTime>
  <Words>792</Words>
  <Application>Microsoft Macintosh PowerPoint</Application>
  <PresentationFormat>On-screen Show (4:3)</PresentationFormat>
  <Paragraphs>158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Training program</vt:lpstr>
    </vt:vector>
  </TitlesOfParts>
  <Company>University of California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dc:title>
  <dc:creator>Greg Janée</dc:creator>
  <cp:lastModifiedBy>Greg Janée</cp:lastModifiedBy>
  <cp:revision>59</cp:revision>
  <dcterms:created xsi:type="dcterms:W3CDTF">2016-01-20T18:54:34Z</dcterms:created>
  <dcterms:modified xsi:type="dcterms:W3CDTF">2016-01-21T17:10:57Z</dcterms:modified>
</cp:coreProperties>
</file>