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9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5465CD-C3A5-9A4A-BA0D-71DBC393AD67}" type="datetimeFigureOut">
              <a:t>8/2/17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CBA1A-6F0D-1448-9640-BCCBBCC6C14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657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EF32-0488-3A4F-A034-5EFA306E3834}" type="datetimeFigureOut"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24AC-68C5-C847-8574-5F262D16B7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060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EF32-0488-3A4F-A034-5EFA306E3834}" type="datetimeFigureOut"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24AC-68C5-C847-8574-5F262D16B7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837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EF32-0488-3A4F-A034-5EFA306E3834}" type="datetimeFigureOut"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24AC-68C5-C847-8574-5F262D16B7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60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EF32-0488-3A4F-A034-5EFA306E3834}" type="datetimeFigureOut"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24AC-68C5-C847-8574-5F262D16B7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351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EF32-0488-3A4F-A034-5EFA306E3834}" type="datetimeFigureOut"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24AC-68C5-C847-8574-5F262D16B7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1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EF32-0488-3A4F-A034-5EFA306E3834}" type="datetimeFigureOut">
              <a:t>8/2/17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24AC-68C5-C847-8574-5F262D16B7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81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EF32-0488-3A4F-A034-5EFA306E3834}" type="datetimeFigureOut">
              <a:t>8/2/17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24AC-68C5-C847-8574-5F262D16B7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115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EF32-0488-3A4F-A034-5EFA306E3834}" type="datetimeFigureOut">
              <a:t>8/2/17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24AC-68C5-C847-8574-5F262D16B7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080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EF32-0488-3A4F-A034-5EFA306E3834}" type="datetimeFigureOut">
              <a:t>8/2/17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24AC-68C5-C847-8574-5F262D16B7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83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EF32-0488-3A4F-A034-5EFA306E3834}" type="datetimeFigureOut">
              <a:t>8/2/17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24AC-68C5-C847-8574-5F262D16B7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115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EF32-0488-3A4F-A034-5EFA306E3834}" type="datetimeFigureOut">
              <a:t>8/2/17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324AC-68C5-C847-8574-5F262D16B7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06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FEF32-0488-3A4F-A034-5EFA306E3834}" type="datetimeFigureOut"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324AC-68C5-C847-8574-5F262D16B7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44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Data Collective Proposal Briefing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Greg Janée</a:t>
            </a:r>
          </a:p>
        </p:txBody>
      </p:sp>
    </p:spTree>
    <p:extLst>
      <p:ext uri="{BB962C8B-B14F-4D97-AF65-F5344CB8AC3E}">
        <p14:creationId xmlns:p14="http://schemas.microsoft.com/office/powerpoint/2010/main" val="2220307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Why?</a:t>
            </a:r>
          </a:p>
          <a:p>
            <a:r>
              <a:rPr lang="en-US"/>
              <a:t>Who?</a:t>
            </a:r>
          </a:p>
          <a:p>
            <a:r>
              <a:rPr lang="en-US"/>
              <a:t>How?</a:t>
            </a:r>
          </a:p>
          <a:p>
            <a:r>
              <a:rPr lang="en-US"/>
              <a:t>Strategic vision</a:t>
            </a:r>
          </a:p>
        </p:txBody>
      </p:sp>
    </p:spTree>
    <p:extLst>
      <p:ext uri="{BB962C8B-B14F-4D97-AF65-F5344CB8AC3E}">
        <p14:creationId xmlns:p14="http://schemas.microsoft.com/office/powerpoint/2010/main" val="2185636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Researchers need a place to store data for a longish period of time</a:t>
            </a:r>
          </a:p>
          <a:p>
            <a:pPr lvl="3"/>
            <a:endParaRPr lang="en-US"/>
          </a:p>
          <a:p>
            <a:pPr lvl="1"/>
            <a:r>
              <a:rPr lang="en-US"/>
              <a:t>variety of reasons</a:t>
            </a:r>
          </a:p>
          <a:p>
            <a:pPr lvl="2"/>
            <a:r>
              <a:rPr lang="en-US"/>
              <a:t>e.g., lack of suitable external repositories</a:t>
            </a:r>
          </a:p>
          <a:p>
            <a:pPr lvl="2"/>
            <a:r>
              <a:rPr lang="en-US"/>
              <a:t>e.g., continuity across projects</a:t>
            </a:r>
          </a:p>
          <a:p>
            <a:pPr lvl="3"/>
            <a:endParaRPr lang="en-US"/>
          </a:p>
          <a:p>
            <a:pPr lvl="1"/>
            <a:r>
              <a:rPr lang="en-US"/>
              <a:t>need encountered across all disciplines</a:t>
            </a:r>
          </a:p>
        </p:txBody>
      </p:sp>
    </p:spTree>
    <p:extLst>
      <p:ext uri="{BB962C8B-B14F-4D97-AF65-F5344CB8AC3E}">
        <p14:creationId xmlns:p14="http://schemas.microsoft.com/office/powerpoint/2010/main" val="3637429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researcher asks...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6401" y="2008484"/>
            <a:ext cx="749014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/>
              <a:t>“Is there no UCSB-based repository?  At other universities I have worked at previously, data was hosted by the institution.  I would feel far more comfortable putting my data into a UCSB-curated repository than into the hands of an external organisation.</a:t>
            </a:r>
          </a:p>
          <a:p>
            <a:r>
              <a:rPr lang="en-US" sz="2000" i="1"/>
              <a:t>[...]</a:t>
            </a:r>
          </a:p>
          <a:p>
            <a:r>
              <a:rPr lang="en-US" sz="2000" i="1"/>
              <a:t>It does seem strange that such a thing does not exist when so many funding sources and open access journals now require the open availability of research data.”</a:t>
            </a:r>
          </a:p>
          <a:p>
            <a:endParaRPr lang="en-US" sz="2000"/>
          </a:p>
          <a:p>
            <a:r>
              <a:rPr lang="en-US" sz="2000"/>
              <a:t>                                  —Chemical Engineering researcher</a:t>
            </a:r>
          </a:p>
        </p:txBody>
      </p:sp>
    </p:spTree>
    <p:extLst>
      <p:ext uri="{BB962C8B-B14F-4D97-AF65-F5344CB8AC3E}">
        <p14:creationId xmlns:p14="http://schemas.microsoft.com/office/powerpoint/2010/main" val="400216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/>
              <a:t>Departments?  Data centers?</a:t>
            </a:r>
          </a:p>
          <a:p>
            <a:pPr lvl="1"/>
            <a:r>
              <a:rPr lang="en-US"/>
              <a:t>not funded for this</a:t>
            </a:r>
          </a:p>
          <a:p>
            <a:pPr lvl="1"/>
            <a:r>
              <a:rPr lang="en-US"/>
              <a:t>not part of their mission</a:t>
            </a:r>
          </a:p>
          <a:p>
            <a:pPr lvl="1"/>
            <a:r>
              <a:rPr lang="en-US"/>
              <a:t>lack expertise</a:t>
            </a:r>
          </a:p>
          <a:p>
            <a:pPr lvl="3"/>
            <a:endParaRPr lang="en-US"/>
          </a:p>
          <a:p>
            <a:r>
              <a:rPr lang="en-US"/>
              <a:t>ETS?</a:t>
            </a:r>
          </a:p>
          <a:p>
            <a:pPr lvl="3"/>
            <a:endParaRPr lang="en-US"/>
          </a:p>
          <a:p>
            <a:r>
              <a:rPr lang="en-US"/>
              <a:t>Library!</a:t>
            </a:r>
          </a:p>
          <a:p>
            <a:pPr lvl="1"/>
            <a:r>
              <a:rPr lang="en-US"/>
              <a:t>strategic roadmap: “Facilitate the discovery and use of data and information created and published by UCSB researchers and scholars.”</a:t>
            </a:r>
          </a:p>
          <a:p>
            <a:pPr lvl="1"/>
            <a:r>
              <a:rPr lang="en-US"/>
              <a:t>other groups looking to Library to act</a:t>
            </a:r>
          </a:p>
        </p:txBody>
      </p:sp>
    </p:spTree>
    <p:extLst>
      <p:ext uri="{BB962C8B-B14F-4D97-AF65-F5344CB8AC3E}">
        <p14:creationId xmlns:p14="http://schemas.microsoft.com/office/powerpoint/2010/main" val="327529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How? part 1</a:t>
            </a:r>
          </a:p>
        </p:txBody>
      </p:sp>
      <p:pic>
        <p:nvPicPr>
          <p:cNvPr id="6" name="Picture 5" descr="ADRL@1x-13f6a40de6a29ce8b538925aaa67bd1c80f0f8818be2aeaafe123415be1d6e07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000"/>
          <a:stretch/>
        </p:blipFill>
        <p:spPr>
          <a:xfrm>
            <a:off x="6505281" y="2520788"/>
            <a:ext cx="2155603" cy="1667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84981" y="4384046"/>
            <a:ext cx="27213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• 100% Library-owned</a:t>
            </a:r>
          </a:p>
          <a:p>
            <a:r>
              <a:rPr lang="en-US"/>
              <a:t>• Long-term preservation</a:t>
            </a:r>
          </a:p>
          <a:p>
            <a:r>
              <a:rPr lang="en-US"/>
              <a:t>• Curator-managed</a:t>
            </a:r>
          </a:p>
          <a:p>
            <a:r>
              <a:rPr lang="en-US"/>
              <a:t>• High ingest</a:t>
            </a:r>
          </a:p>
          <a:p>
            <a:r>
              <a:rPr lang="en-US"/>
              <a:t>   requirements</a:t>
            </a:r>
          </a:p>
          <a:p>
            <a:r>
              <a:rPr lang="en-US"/>
              <a:t>• Destiny: institutional</a:t>
            </a:r>
          </a:p>
          <a:p>
            <a:r>
              <a:rPr lang="en-US"/>
              <a:t>   repository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340574" y="2596721"/>
            <a:ext cx="1917891" cy="2433656"/>
            <a:chOff x="340574" y="2596721"/>
            <a:chExt cx="1917891" cy="2433656"/>
          </a:xfrm>
        </p:grpSpPr>
        <p:pic>
          <p:nvPicPr>
            <p:cNvPr id="4" name="Picture 3" descr="group-clipart-sccpeople-md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0574" y="2596721"/>
              <a:ext cx="1917891" cy="1515134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457200" y="4384046"/>
              <a:ext cx="15939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900 faculty,</a:t>
              </a:r>
            </a:p>
            <a:p>
              <a:r>
                <a:rPr lang="en-US"/>
                <a:t>researchers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620398" y="2520788"/>
            <a:ext cx="2914806" cy="3340586"/>
            <a:chOff x="2620398" y="2520788"/>
            <a:chExt cx="2914806" cy="3340586"/>
          </a:xfrm>
        </p:grpSpPr>
        <p:sp>
          <p:nvSpPr>
            <p:cNvPr id="7" name="TextBox 6"/>
            <p:cNvSpPr txBox="1"/>
            <p:nvPr/>
          </p:nvSpPr>
          <p:spPr>
            <a:xfrm>
              <a:off x="3200808" y="4384046"/>
              <a:ext cx="233439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• Library-hosted</a:t>
              </a:r>
            </a:p>
            <a:p>
              <a:r>
                <a:rPr lang="en-US"/>
                <a:t>• Faculty self-deposit</a:t>
              </a:r>
            </a:p>
            <a:p>
              <a:r>
                <a:rPr lang="en-US"/>
                <a:t>• Curator-mediated</a:t>
              </a:r>
            </a:p>
            <a:p>
              <a:r>
                <a:rPr lang="en-US"/>
                <a:t>• Modest ingest</a:t>
              </a:r>
            </a:p>
            <a:p>
              <a:r>
                <a:rPr lang="en-US"/>
                <a:t>   requirements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371093" y="2520788"/>
              <a:ext cx="2021561" cy="1667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data collective</a:t>
              </a:r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2620398" y="3165125"/>
              <a:ext cx="388762" cy="349865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472239" y="1417638"/>
            <a:ext cx="2968969" cy="2119885"/>
            <a:chOff x="5472239" y="1417638"/>
            <a:chExt cx="2968969" cy="2119885"/>
          </a:xfrm>
        </p:grpSpPr>
        <p:sp>
          <p:nvSpPr>
            <p:cNvPr id="11" name="TextBox 10"/>
            <p:cNvSpPr txBox="1"/>
            <p:nvPr/>
          </p:nvSpPr>
          <p:spPr>
            <a:xfrm>
              <a:off x="5472239" y="1417638"/>
              <a:ext cx="296896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technical, policy acquisition</a:t>
              </a:r>
            </a:p>
            <a:p>
              <a:r>
                <a:rPr lang="en-US"/>
                <a:t>processes</a:t>
              </a:r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5754587" y="3187658"/>
              <a:ext cx="388762" cy="349865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5922137" y="2063969"/>
              <a:ext cx="0" cy="9144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25133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How? part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Curation layer</a:t>
            </a:r>
          </a:p>
          <a:p>
            <a:pPr lvl="1"/>
            <a:r>
              <a:rPr lang="en-US"/>
              <a:t>easy: run open source turnkey solution</a:t>
            </a:r>
          </a:p>
          <a:p>
            <a:pPr lvl="3"/>
            <a:endParaRPr lang="en-US"/>
          </a:p>
          <a:p>
            <a:r>
              <a:rPr lang="en-US"/>
              <a:t>Storage layer</a:t>
            </a:r>
          </a:p>
          <a:p>
            <a:pPr lvl="1"/>
            <a:r>
              <a:rPr lang="en-US"/>
              <a:t>requesting 250TB</a:t>
            </a:r>
          </a:p>
          <a:p>
            <a:pPr lvl="2"/>
            <a:r>
              <a:rPr lang="en-US"/>
              <a:t>to address needs over next 5 years</a:t>
            </a:r>
          </a:p>
          <a:p>
            <a:pPr lvl="2"/>
            <a:r>
              <a:rPr lang="en-US"/>
              <a:t>Library has 180TB; ERI and LSCG, 2PB each</a:t>
            </a:r>
          </a:p>
          <a:p>
            <a:pPr lvl="1"/>
            <a:r>
              <a:rPr lang="en-US"/>
              <a:t>at $62/TB/year</a:t>
            </a:r>
          </a:p>
          <a:p>
            <a:pPr lvl="2"/>
            <a:r>
              <a:rPr lang="en-US"/>
              <a:t>triply redundant</a:t>
            </a:r>
          </a:p>
          <a:p>
            <a:pPr lvl="2"/>
            <a:r>
              <a:rPr lang="en-US"/>
              <a:t>Library, ERI cost $120/TB/year; Merritt $650/TB/year</a:t>
            </a:r>
          </a:p>
        </p:txBody>
      </p:sp>
    </p:spTree>
    <p:extLst>
      <p:ext uri="{BB962C8B-B14F-4D97-AF65-F5344CB8AC3E}">
        <p14:creationId xmlns:p14="http://schemas.microsoft.com/office/powerpoint/2010/main" val="3673435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Strategic vision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273617" y="5614467"/>
            <a:ext cx="2358487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departments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273617" y="4577238"/>
            <a:ext cx="2358487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box.com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273617" y="3540011"/>
            <a:ext cx="2358487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UCSB-branded OSF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273617" y="2502784"/>
            <a:ext cx="2358487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data collective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273617" y="1465557"/>
            <a:ext cx="2358487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ADRL (institutional repository)</a:t>
            </a:r>
          </a:p>
        </p:txBody>
      </p:sp>
      <p:sp>
        <p:nvSpPr>
          <p:cNvPr id="12" name="Up-Down Arrow 11"/>
          <p:cNvSpPr/>
          <p:nvPr/>
        </p:nvSpPr>
        <p:spPr>
          <a:xfrm>
            <a:off x="3887625" y="4577238"/>
            <a:ext cx="181422" cy="1768749"/>
          </a:xfrm>
          <a:prstGeom prst="upDown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069047" y="5841728"/>
            <a:ext cx="1153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backups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8354" y="5749395"/>
            <a:ext cx="634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>
                <a:solidFill>
                  <a:srgbClr val="008000"/>
                </a:solidFill>
              </a:rPr>
              <a:t>✔︎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8354" y="4712166"/>
            <a:ext cx="634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>
                <a:solidFill>
                  <a:srgbClr val="008000"/>
                </a:solidFill>
              </a:rPr>
              <a:t>✔︎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8354" y="3674939"/>
            <a:ext cx="634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>
                <a:solidFill>
                  <a:srgbClr val="FF0000"/>
                </a:solidFill>
              </a:rPr>
              <a:t>✘</a:t>
            </a:r>
            <a:endParaRPr lang="en-US" sz="240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8354" y="2637712"/>
            <a:ext cx="634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>
                <a:solidFill>
                  <a:srgbClr val="FF0000"/>
                </a:solidFill>
              </a:rPr>
              <a:t>✘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6221" y="1600485"/>
            <a:ext cx="907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>
                <a:solidFill>
                  <a:srgbClr val="008000"/>
                </a:solidFill>
              </a:rPr>
              <a:t>½ ✔︎</a:t>
            </a:r>
            <a:endParaRPr lang="en-US" sz="2400">
              <a:solidFill>
                <a:srgbClr val="E46C0A"/>
              </a:solidFill>
            </a:endParaRPr>
          </a:p>
        </p:txBody>
      </p:sp>
      <p:sp>
        <p:nvSpPr>
          <p:cNvPr id="19" name="Up-Down Arrow 18"/>
          <p:cNvSpPr/>
          <p:nvPr/>
        </p:nvSpPr>
        <p:spPr>
          <a:xfrm>
            <a:off x="4565421" y="2502785"/>
            <a:ext cx="181422" cy="2805973"/>
          </a:xfrm>
          <a:prstGeom prst="upDown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741770" y="4804499"/>
            <a:ext cx="1638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collaboration</a:t>
            </a:r>
          </a:p>
        </p:txBody>
      </p:sp>
      <p:sp>
        <p:nvSpPr>
          <p:cNvPr id="21" name="Up-Down Arrow 20"/>
          <p:cNvSpPr/>
          <p:nvPr/>
        </p:nvSpPr>
        <p:spPr>
          <a:xfrm>
            <a:off x="5243217" y="2502785"/>
            <a:ext cx="181422" cy="1768746"/>
          </a:xfrm>
          <a:prstGeom prst="upDown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Up-Down Arrow 22"/>
          <p:cNvSpPr/>
          <p:nvPr/>
        </p:nvSpPr>
        <p:spPr>
          <a:xfrm>
            <a:off x="5921013" y="1465558"/>
            <a:ext cx="181422" cy="2805974"/>
          </a:xfrm>
          <a:prstGeom prst="upDown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102435" y="3769446"/>
            <a:ext cx="2089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data publication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80231" y="2730045"/>
            <a:ext cx="2089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local archival</a:t>
            </a:r>
          </a:p>
        </p:txBody>
      </p:sp>
      <p:sp>
        <p:nvSpPr>
          <p:cNvPr id="27" name="Up-Down Arrow 26"/>
          <p:cNvSpPr/>
          <p:nvPr/>
        </p:nvSpPr>
        <p:spPr>
          <a:xfrm>
            <a:off x="7276606" y="1465558"/>
            <a:ext cx="181422" cy="731519"/>
          </a:xfrm>
          <a:prstGeom prst="upDown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458028" y="1539097"/>
            <a:ext cx="1474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long-term</a:t>
            </a:r>
          </a:p>
          <a:p>
            <a:r>
              <a:rPr lang="en-US" b="1"/>
              <a:t>archival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24639" y="3087265"/>
            <a:ext cx="2345528" cy="64633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b="1"/>
              <a:t>project,</a:t>
            </a:r>
          </a:p>
          <a:p>
            <a:r>
              <a:rPr lang="en-US" b="1"/>
              <a:t>groupware</a:t>
            </a:r>
          </a:p>
        </p:txBody>
      </p:sp>
      <p:sp>
        <p:nvSpPr>
          <p:cNvPr id="25" name="Up-Down Arrow 24"/>
          <p:cNvSpPr/>
          <p:nvPr/>
        </p:nvSpPr>
        <p:spPr>
          <a:xfrm>
            <a:off x="6598809" y="1465558"/>
            <a:ext cx="181422" cy="1687892"/>
          </a:xfrm>
          <a:prstGeom prst="upDownArrow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06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353</Words>
  <Application>Microsoft Macintosh PowerPoint</Application>
  <PresentationFormat>On-screen Show (4:3)</PresentationFormat>
  <Paragraphs>80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Data Collective Proposal Briefing</vt:lpstr>
      <vt:lpstr>Outline</vt:lpstr>
      <vt:lpstr>Why?</vt:lpstr>
      <vt:lpstr>A researcher asks...</vt:lpstr>
      <vt:lpstr>Who?</vt:lpstr>
      <vt:lpstr>How? part 1</vt:lpstr>
      <vt:lpstr>How? part 2</vt:lpstr>
      <vt:lpstr>Strategic vision</vt:lpstr>
    </vt:vector>
  </TitlesOfParts>
  <Company>University of California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Collective Proposal Briefing</dc:title>
  <dc:creator>Greg Janée</dc:creator>
  <cp:lastModifiedBy>Greg Janée</cp:lastModifiedBy>
  <cp:revision>35</cp:revision>
  <dcterms:created xsi:type="dcterms:W3CDTF">2017-08-02T13:18:13Z</dcterms:created>
  <dcterms:modified xsi:type="dcterms:W3CDTF">2017-08-02T16:35:37Z</dcterms:modified>
</cp:coreProperties>
</file>