
<file path=[Content_Types].xml><?xml version="1.0" encoding="utf-8"?>
<Types xmlns="http://schemas.openxmlformats.org/package/2006/content-types">
  <Default Extension="xml" ContentType="application/xml"/>
  <Default Extension="jpeg" ContentType="image/jpeg"/>
  <Default Extension="tiff" ContentType="image/tiff"/>
  <Default Extension="emf" ContentType="image/x-emf"/>
  <Default Extension="rels" ContentType="application/vnd.openxmlformats-package.relationships+xml"/>
  <Default Extension="vml" ContentType="application/vnd.openxmlformats-officedocument.vmlDrawing"/>
  <Default Extension="bin" ContentType="application/vnd.openxmlformats-officedocument.oleObjec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99" r:id="rId2"/>
    <p:sldId id="305" r:id="rId3"/>
    <p:sldId id="300" r:id="rId4"/>
    <p:sldId id="301" r:id="rId5"/>
    <p:sldId id="306" r:id="rId6"/>
    <p:sldId id="302" r:id="rId7"/>
    <p:sldId id="304" r:id="rId8"/>
    <p:sldId id="303" r:id="rId9"/>
  </p:sldIdLst>
  <p:sldSz cx="9144000" cy="6858000" type="screen4x3"/>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88800"/>
    <a:srgbClr val="FFCC00"/>
    <a:srgbClr val="FFF1B7"/>
    <a:srgbClr val="F9FBF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835" autoAdjust="0"/>
    <p:restoredTop sz="94643"/>
  </p:normalViewPr>
  <p:slideViewPr>
    <p:cSldViewPr>
      <p:cViewPr varScale="1">
        <p:scale>
          <a:sx n="115" d="100"/>
          <a:sy n="115" d="100"/>
        </p:scale>
        <p:origin x="208" y="296"/>
      </p:cViewPr>
      <p:guideLst>
        <p:guide orient="horz" pos="2160"/>
        <p:guide pos="2880"/>
      </p:guideLst>
    </p:cSldViewPr>
  </p:slideViewPr>
  <p:notesTextViewPr>
    <p:cViewPr>
      <p:scale>
        <a:sx n="100" d="100"/>
        <a:sy n="100" d="100"/>
      </p:scale>
      <p:origin x="0" y="0"/>
    </p:cViewPr>
  </p:notesTextViewPr>
  <p:gridSpacing cx="38405" cy="38405"/>
</p:viewPr>
</file>

<file path=ppt/_rels/presentation.xml.rels><?xml version="1.0" encoding="UTF-8" standalone="yes"?>
<Relationships xmlns="http://schemas.openxmlformats.org/package/2006/relationships"><Relationship Id="rId11" Type="http://schemas.openxmlformats.org/officeDocument/2006/relationships/handoutMaster" Target="handoutMasters/handoutMaster1.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2982913"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97313" y="0"/>
            <a:ext cx="2982912" cy="465138"/>
          </a:xfrm>
          <a:prstGeom prst="rect">
            <a:avLst/>
          </a:prstGeom>
        </p:spPr>
        <p:txBody>
          <a:bodyPr vert="horz" lIns="91440" tIns="45720" rIns="91440" bIns="45720" rtlCol="0"/>
          <a:lstStyle>
            <a:lvl1pPr algn="r">
              <a:defRPr sz="1200"/>
            </a:lvl1pPr>
          </a:lstStyle>
          <a:p>
            <a:fld id="{0F26F971-E471-49F5-83F8-2E127C5E858A}" type="datetimeFigureOut">
              <a:rPr lang="en-US" smtClean="0"/>
              <a:pPr/>
              <a:t>10/5/17</a:t>
            </a:fld>
            <a:endParaRPr lang="en-US" dirty="0"/>
          </a:p>
        </p:txBody>
      </p:sp>
      <p:sp>
        <p:nvSpPr>
          <p:cNvPr id="4" name="Footer Placeholder 3"/>
          <p:cNvSpPr>
            <a:spLocks noGrp="1"/>
          </p:cNvSpPr>
          <p:nvPr>
            <p:ph type="ftr" sz="quarter" idx="2"/>
          </p:nvPr>
        </p:nvSpPr>
        <p:spPr>
          <a:xfrm>
            <a:off x="2" y="8829675"/>
            <a:ext cx="2982913" cy="465138"/>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97313" y="8829675"/>
            <a:ext cx="2982912" cy="465138"/>
          </a:xfrm>
          <a:prstGeom prst="rect">
            <a:avLst/>
          </a:prstGeom>
        </p:spPr>
        <p:txBody>
          <a:bodyPr vert="horz" lIns="91440" tIns="45720" rIns="91440" bIns="45720" rtlCol="0" anchor="b"/>
          <a:lstStyle>
            <a:lvl1pPr algn="r">
              <a:defRPr sz="1200"/>
            </a:lvl1pPr>
          </a:lstStyle>
          <a:p>
            <a:fld id="{CC9B2460-E3F1-477F-96D0-EF6395D7E95B}" type="slidenum">
              <a:rPr lang="en-US" smtClean="0"/>
              <a:pPr/>
              <a:t>‹#›</a:t>
            </a:fld>
            <a:endParaRPr lang="en-US" dirty="0"/>
          </a:p>
        </p:txBody>
      </p:sp>
    </p:spTree>
    <p:extLst>
      <p:ext uri="{BB962C8B-B14F-4D97-AF65-F5344CB8AC3E}">
        <p14:creationId xmlns:p14="http://schemas.microsoft.com/office/powerpoint/2010/main" val="32494646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2982742"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97513" y="0"/>
            <a:ext cx="2982742" cy="465138"/>
          </a:xfrm>
          <a:prstGeom prst="rect">
            <a:avLst/>
          </a:prstGeom>
        </p:spPr>
        <p:txBody>
          <a:bodyPr vert="horz" lIns="91440" tIns="45720" rIns="91440" bIns="45720" rtlCol="0"/>
          <a:lstStyle>
            <a:lvl1pPr algn="r">
              <a:defRPr sz="1200"/>
            </a:lvl1pPr>
          </a:lstStyle>
          <a:p>
            <a:fld id="{FC3403D4-C8DA-439C-B22A-BE1DDD50B119}" type="datetimeFigureOut">
              <a:rPr lang="en-US" smtClean="0"/>
              <a:pPr/>
              <a:t>10/5/17</a:t>
            </a:fld>
            <a:endParaRPr lang="en-US" dirty="0"/>
          </a:p>
        </p:txBody>
      </p:sp>
      <p:sp>
        <p:nvSpPr>
          <p:cNvPr id="4" name="Slide Image Placeholder 3"/>
          <p:cNvSpPr>
            <a:spLocks noGrp="1" noRot="1" noChangeAspect="1"/>
          </p:cNvSpPr>
          <p:nvPr>
            <p:ph type="sldImg" idx="2"/>
          </p:nvPr>
        </p:nvSpPr>
        <p:spPr>
          <a:xfrm>
            <a:off x="1117600" y="696913"/>
            <a:ext cx="4646613"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8805" y="4416428"/>
            <a:ext cx="5504204" cy="41830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2" y="8829675"/>
            <a:ext cx="2982742" cy="46513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97513" y="8829675"/>
            <a:ext cx="2982742" cy="465138"/>
          </a:xfrm>
          <a:prstGeom prst="rect">
            <a:avLst/>
          </a:prstGeom>
        </p:spPr>
        <p:txBody>
          <a:bodyPr vert="horz" lIns="91440" tIns="45720" rIns="91440" bIns="45720" rtlCol="0" anchor="b"/>
          <a:lstStyle>
            <a:lvl1pPr algn="r">
              <a:defRPr sz="1200"/>
            </a:lvl1pPr>
          </a:lstStyle>
          <a:p>
            <a:fld id="{CA415897-D623-4485-BB44-444067765FFC}" type="slidenum">
              <a:rPr lang="en-US" smtClean="0"/>
              <a:pPr/>
              <a:t>‹#›</a:t>
            </a:fld>
            <a:endParaRPr lang="en-US" dirty="0"/>
          </a:p>
        </p:txBody>
      </p:sp>
    </p:spTree>
    <p:extLst>
      <p:ext uri="{BB962C8B-B14F-4D97-AF65-F5344CB8AC3E}">
        <p14:creationId xmlns:p14="http://schemas.microsoft.com/office/powerpoint/2010/main" val="28661928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A415897-D623-4485-BB44-444067765FFC}" type="slidenum">
              <a:rPr lang="en-US" smtClean="0"/>
              <a:pPr/>
              <a:t>1</a:t>
            </a:fld>
            <a:endParaRPr lang="en-US" dirty="0"/>
          </a:p>
        </p:txBody>
      </p:sp>
    </p:spTree>
    <p:extLst>
      <p:ext uri="{BB962C8B-B14F-4D97-AF65-F5344CB8AC3E}">
        <p14:creationId xmlns:p14="http://schemas.microsoft.com/office/powerpoint/2010/main" val="13888940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2.bin"/><Relationship Id="rId4" Type="http://schemas.openxmlformats.org/officeDocument/2006/relationships/image" Target="../media/image1.emf"/><Relationship Id="rId1" Type="http://schemas.openxmlformats.org/officeDocument/2006/relationships/vmlDrawing" Target="../drawings/vmlDrawing2.vml"/><Relationship Id="rId2"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E52E3A8-787D-4C89-9337-AAFE8916EA19}" type="datetime1">
              <a:rPr lang="en-US" smtClean="0"/>
              <a:pPr/>
              <a:t>10/5/17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630E6C7-D2D2-4FD8-ADF9-53489A6FECF1}"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D59C2B-409F-4618-8153-47D22EC2FF5E}" type="datetime1">
              <a:rPr lang="en-US" smtClean="0"/>
              <a:pPr/>
              <a:t>10/5/17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630E6C7-D2D2-4FD8-ADF9-53489A6FECF1}"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1E8C47-E062-4F42-A156-D7E85301396B}" type="datetime1">
              <a:rPr lang="en-US" smtClean="0"/>
              <a:pPr/>
              <a:t>10/5/17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630E6C7-D2D2-4FD8-ADF9-53489A6FECF1}"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marL="512763" indent="-512763">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1D808AE4-2422-448D-AFC0-89F8A76C3571}" type="datetime1">
              <a:rPr lang="en-US" smtClean="0"/>
              <a:pPr/>
              <a:t>10/5/17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630E6C7-D2D2-4FD8-ADF9-53489A6FECF1}" type="slidenum">
              <a:rPr lang="en-US" smtClean="0"/>
              <a:pPr/>
              <a:t>‹#›</a:t>
            </a:fld>
            <a:endParaRPr lang="en-US" dirty="0"/>
          </a:p>
        </p:txBody>
      </p:sp>
      <p:sp>
        <p:nvSpPr>
          <p:cNvPr id="7" name="Subtitle 2"/>
          <p:cNvSpPr txBox="1">
            <a:spLocks/>
          </p:cNvSpPr>
          <p:nvPr userDrawn="1"/>
        </p:nvSpPr>
        <p:spPr>
          <a:xfrm>
            <a:off x="4379975" y="236232"/>
            <a:ext cx="4760629" cy="38405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000" b="1" dirty="0" smtClean="0">
                <a:solidFill>
                  <a:schemeClr val="tx1">
                    <a:lumMod val="65000"/>
                    <a:lumOff val="35000"/>
                  </a:schemeClr>
                </a:solidFill>
                <a:cs typeface="Arial" pitchFamily="34" charset="0"/>
              </a:rPr>
              <a:t>All Library Meeting – October 6, 2017</a:t>
            </a:r>
            <a:endParaRPr lang="en-US" sz="2000" b="1" dirty="0">
              <a:solidFill>
                <a:schemeClr val="tx1">
                  <a:lumMod val="65000"/>
                  <a:lumOff val="35000"/>
                </a:schemeClr>
              </a:solidFill>
              <a:cs typeface="Arial" pitchFamily="34" charset="0"/>
            </a:endParaRPr>
          </a:p>
        </p:txBody>
      </p:sp>
      <p:graphicFrame>
        <p:nvGraphicFramePr>
          <p:cNvPr id="8" name="Object 7"/>
          <p:cNvGraphicFramePr>
            <a:graphicFrameLocks noChangeAspect="1"/>
          </p:cNvGraphicFramePr>
          <p:nvPr userDrawn="1">
            <p:extLst>
              <p:ext uri="{D42A27DB-BD31-4B8C-83A1-F6EECF244321}">
                <p14:modId xmlns:p14="http://schemas.microsoft.com/office/powerpoint/2010/main" val="1187963791"/>
              </p:ext>
            </p:extLst>
          </p:nvPr>
        </p:nvGraphicFramePr>
        <p:xfrm>
          <a:off x="155425" y="161762"/>
          <a:ext cx="2560958" cy="532991"/>
        </p:xfrm>
        <a:graphic>
          <a:graphicData uri="http://schemas.openxmlformats.org/presentationml/2006/ole">
            <mc:AlternateContent xmlns:mc="http://schemas.openxmlformats.org/markup-compatibility/2006">
              <mc:Choice xmlns:v="urn:schemas-microsoft-com:vml" Requires="v">
                <p:oleObj spid="_x0000_s125980" name="Visio" r:id="rId3" imgW="1875734" imgH="392305" progId="Visio.Drawing.11">
                  <p:embed/>
                </p:oleObj>
              </mc:Choice>
              <mc:Fallback>
                <p:oleObj name="Visio" r:id="rId3" imgW="1875734" imgH="392305" progId="Visio.Drawing.11">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5425" y="161762"/>
                        <a:ext cx="2560958" cy="532991"/>
                      </a:xfrm>
                      <a:prstGeom prst="rect">
                        <a:avLst/>
                      </a:prstGeom>
                      <a:noFill/>
                      <a:extLst/>
                    </p:spPr>
                  </p:pic>
                </p:oleObj>
              </mc:Fallback>
            </mc:AlternateContent>
          </a:graphicData>
        </a:graphic>
      </p:graphicFrame>
      <p:sp>
        <p:nvSpPr>
          <p:cNvPr id="9" name="Rectangle 8"/>
          <p:cNvSpPr/>
          <p:nvPr userDrawn="1"/>
        </p:nvSpPr>
        <p:spPr>
          <a:xfrm>
            <a:off x="0" y="716965"/>
            <a:ext cx="9144000" cy="76810"/>
          </a:xfrm>
          <a:prstGeom prst="rect">
            <a:avLst/>
          </a:prstGeom>
          <a:gradFill flip="none" rotWithShape="1">
            <a:gsLst>
              <a:gs pos="0">
                <a:schemeClr val="tx2">
                  <a:lumMod val="75000"/>
                </a:schemeClr>
              </a:gs>
              <a:gs pos="100000">
                <a:srgbClr val="FFCC00"/>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2F9DA28-803C-46EC-A5F9-7504EE9C0851}" type="datetime1">
              <a:rPr lang="en-US" smtClean="0"/>
              <a:pPr/>
              <a:t>10/5/17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630E6C7-D2D2-4FD8-ADF9-53489A6FECF1}"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24DEA5B-D84A-4FFE-BD67-39DDCF7011AC}" type="datetime1">
              <a:rPr lang="en-US" smtClean="0"/>
              <a:pPr/>
              <a:t>10/5/17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630E6C7-D2D2-4FD8-ADF9-53489A6FECF1}"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1CF85AA-62B2-43B7-A5AD-B889333B0D9D}" type="datetime1">
              <a:rPr lang="en-US" smtClean="0"/>
              <a:pPr/>
              <a:t>10/5/17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630E6C7-D2D2-4FD8-ADF9-53489A6FECF1}"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9741F80-C9C7-437B-9029-A64DE449E84E}" type="datetime1">
              <a:rPr lang="en-US" smtClean="0"/>
              <a:pPr/>
              <a:t>10/5/17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630E6C7-D2D2-4FD8-ADF9-53489A6FECF1}"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6AEFAF-730A-4610-8C82-C972974DAA6A}" type="datetime1">
              <a:rPr lang="en-US" smtClean="0"/>
              <a:pPr/>
              <a:t>10/5/17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630E6C7-D2D2-4FD8-ADF9-53489A6FECF1}"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CA993BB-AAE2-43EB-AF41-BF1C751FB262}" type="datetime1">
              <a:rPr lang="en-US" smtClean="0"/>
              <a:pPr/>
              <a:t>10/5/17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630E6C7-D2D2-4FD8-ADF9-53489A6FECF1}"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E288090-2A37-4D64-866D-5558782AABD9}" type="datetime1">
              <a:rPr lang="en-US" smtClean="0"/>
              <a:pPr/>
              <a:t>10/5/17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630E6C7-D2D2-4FD8-ADF9-53489A6FECF1}"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vmlDrawing" Target="../drawings/vmlDrawing1.vml"/><Relationship Id="rId14" Type="http://schemas.openxmlformats.org/officeDocument/2006/relationships/oleObject" Target="../embeddings/oleObject1.bin"/><Relationship Id="rId15" Type="http://schemas.openxmlformats.org/officeDocument/2006/relationships/image" Target="../media/image1.emf"/><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941825"/>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2276850"/>
            <a:ext cx="8229600" cy="384931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3235A8-F6C0-483B-9EAB-C377C4F69949}" type="datetime1">
              <a:rPr lang="en-US" smtClean="0"/>
              <a:pPr/>
              <a:t>10/5/17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30E6C7-D2D2-4FD8-ADF9-53489A6FECF1}" type="slidenum">
              <a:rPr lang="en-US" smtClean="0"/>
              <a:pPr/>
              <a:t>‹#›</a:t>
            </a:fld>
            <a:endParaRPr lang="en-US" dirty="0"/>
          </a:p>
        </p:txBody>
      </p:sp>
      <p:sp>
        <p:nvSpPr>
          <p:cNvPr id="7" name="Subtitle 2"/>
          <p:cNvSpPr txBox="1">
            <a:spLocks/>
          </p:cNvSpPr>
          <p:nvPr userDrawn="1"/>
        </p:nvSpPr>
        <p:spPr>
          <a:xfrm>
            <a:off x="4379975" y="236232"/>
            <a:ext cx="4760629" cy="38405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000" b="1" dirty="0" smtClean="0">
                <a:solidFill>
                  <a:schemeClr val="tx1">
                    <a:lumMod val="65000"/>
                    <a:lumOff val="35000"/>
                  </a:schemeClr>
                </a:solidFill>
                <a:cs typeface="Arial" pitchFamily="34" charset="0"/>
              </a:rPr>
              <a:t>All Library Meeting – October 6, 2017</a:t>
            </a:r>
            <a:endParaRPr lang="en-US" sz="2000" b="1" dirty="0">
              <a:solidFill>
                <a:schemeClr val="tx1">
                  <a:lumMod val="65000"/>
                  <a:lumOff val="35000"/>
                </a:schemeClr>
              </a:solidFill>
              <a:cs typeface="Arial" pitchFamily="34" charset="0"/>
            </a:endParaRPr>
          </a:p>
        </p:txBody>
      </p:sp>
      <p:graphicFrame>
        <p:nvGraphicFramePr>
          <p:cNvPr id="8" name="Object 7"/>
          <p:cNvGraphicFramePr>
            <a:graphicFrameLocks noChangeAspect="1"/>
          </p:cNvGraphicFramePr>
          <p:nvPr userDrawn="1">
            <p:extLst>
              <p:ext uri="{D42A27DB-BD31-4B8C-83A1-F6EECF244321}">
                <p14:modId xmlns:p14="http://schemas.microsoft.com/office/powerpoint/2010/main" val="148212505"/>
              </p:ext>
            </p:extLst>
          </p:nvPr>
        </p:nvGraphicFramePr>
        <p:xfrm>
          <a:off x="155425" y="161762"/>
          <a:ext cx="2560958" cy="532991"/>
        </p:xfrm>
        <a:graphic>
          <a:graphicData uri="http://schemas.openxmlformats.org/presentationml/2006/ole">
            <mc:AlternateContent xmlns:mc="http://schemas.openxmlformats.org/markup-compatibility/2006">
              <mc:Choice xmlns:v="urn:schemas-microsoft-com:vml" Requires="v">
                <p:oleObj spid="_x0000_s124956" name="Visio" r:id="rId14" imgW="1875734" imgH="392305" progId="Visio.Drawing.11">
                  <p:embed/>
                </p:oleObj>
              </mc:Choice>
              <mc:Fallback>
                <p:oleObj name="Visio" r:id="rId14" imgW="1875734" imgH="392305" progId="Visio.Drawing.11">
                  <p:embed/>
                  <p:pic>
                    <p:nvPicPr>
                      <p:cNvPr id="0" name=""/>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55425" y="161762"/>
                        <a:ext cx="2560958" cy="532991"/>
                      </a:xfrm>
                      <a:prstGeom prst="rect">
                        <a:avLst/>
                      </a:prstGeom>
                      <a:noFill/>
                      <a:extLst/>
                    </p:spPr>
                  </p:pic>
                </p:oleObj>
              </mc:Fallback>
            </mc:AlternateContent>
          </a:graphicData>
        </a:graphic>
      </p:graphicFrame>
      <p:sp>
        <p:nvSpPr>
          <p:cNvPr id="9" name="Rectangle 8"/>
          <p:cNvSpPr/>
          <p:nvPr userDrawn="1"/>
        </p:nvSpPr>
        <p:spPr>
          <a:xfrm>
            <a:off x="0" y="716965"/>
            <a:ext cx="9144000" cy="76810"/>
          </a:xfrm>
          <a:prstGeom prst="rect">
            <a:avLst/>
          </a:prstGeom>
          <a:gradFill flip="none" rotWithShape="1">
            <a:gsLst>
              <a:gs pos="0">
                <a:schemeClr val="tx2">
                  <a:lumMod val="75000"/>
                </a:schemeClr>
              </a:gs>
              <a:gs pos="100000">
                <a:srgbClr val="FFCC00"/>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sz="4400" kern="1200">
          <a:solidFill>
            <a:srgbClr val="002060"/>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4" Type="http://schemas.openxmlformats.org/officeDocument/2006/relationships/oleObject" Target="../embeddings/oleObject3.bin"/><Relationship Id="rId5" Type="http://schemas.openxmlformats.org/officeDocument/2006/relationships/image" Target="../media/image1.emf"/><Relationship Id="rId1" Type="http://schemas.openxmlformats.org/officeDocument/2006/relationships/vmlDrawing" Target="../drawings/vmlDrawing3.vml"/><Relationship Id="rId2"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tif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6" name="Rectangle 65"/>
          <p:cNvSpPr/>
          <p:nvPr/>
        </p:nvSpPr>
        <p:spPr>
          <a:xfrm>
            <a:off x="0" y="2276851"/>
            <a:ext cx="9144000" cy="17666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solidFill>
                  <a:srgbClr val="002060"/>
                </a:solidFill>
              </a:rPr>
              <a:t>Data Curation Program Update</a:t>
            </a:r>
          </a:p>
          <a:p>
            <a:pPr algn="ctr"/>
            <a:endParaRPr lang="en-US" sz="2000" dirty="0">
              <a:solidFill>
                <a:srgbClr val="002060"/>
              </a:solidFill>
            </a:endParaRPr>
          </a:p>
          <a:p>
            <a:pPr algn="ctr"/>
            <a:r>
              <a:rPr lang="en-US" sz="3200" i="1" dirty="0">
                <a:solidFill>
                  <a:srgbClr val="002060"/>
                </a:solidFill>
              </a:rPr>
              <a:t>Greg Janée</a:t>
            </a:r>
            <a:endParaRPr lang="en-US" sz="3200" i="1" dirty="0">
              <a:solidFill>
                <a:srgbClr val="002060"/>
              </a:solidFill>
            </a:endParaRPr>
          </a:p>
        </p:txBody>
      </p:sp>
      <p:sp>
        <p:nvSpPr>
          <p:cNvPr id="3" name="Subtitle 2"/>
          <p:cNvSpPr>
            <a:spLocks noGrp="1"/>
          </p:cNvSpPr>
          <p:nvPr>
            <p:ph type="subTitle" idx="1"/>
          </p:nvPr>
        </p:nvSpPr>
        <p:spPr>
          <a:xfrm>
            <a:off x="4379975" y="236232"/>
            <a:ext cx="4760629" cy="384050"/>
          </a:xfrm>
        </p:spPr>
        <p:txBody>
          <a:bodyPr>
            <a:noAutofit/>
          </a:bodyPr>
          <a:lstStyle/>
          <a:p>
            <a:pPr algn="l"/>
            <a:r>
              <a:rPr lang="en-US" sz="2000" b="1" dirty="0" smtClean="0">
                <a:solidFill>
                  <a:schemeClr val="tx1">
                    <a:lumMod val="65000"/>
                    <a:lumOff val="35000"/>
                  </a:schemeClr>
                </a:solidFill>
                <a:cs typeface="Arial" pitchFamily="34" charset="0"/>
              </a:rPr>
              <a:t>All Library Meeting – October 6, 2017</a:t>
            </a:r>
            <a:endParaRPr lang="en-US" sz="2000" b="1" dirty="0">
              <a:solidFill>
                <a:schemeClr val="tx1">
                  <a:lumMod val="65000"/>
                  <a:lumOff val="35000"/>
                </a:schemeClr>
              </a:solidFill>
              <a:cs typeface="Arial" pitchFamily="34" charset="0"/>
            </a:endParaRPr>
          </a:p>
        </p:txBody>
      </p:sp>
      <p:graphicFrame>
        <p:nvGraphicFramePr>
          <p:cNvPr id="1026" name="Object 2"/>
          <p:cNvGraphicFramePr>
            <a:graphicFrameLocks noChangeAspect="1"/>
          </p:cNvGraphicFramePr>
          <p:nvPr>
            <p:extLst>
              <p:ext uri="{D42A27DB-BD31-4B8C-83A1-F6EECF244321}">
                <p14:modId xmlns:p14="http://schemas.microsoft.com/office/powerpoint/2010/main" val="3850475791"/>
              </p:ext>
            </p:extLst>
          </p:nvPr>
        </p:nvGraphicFramePr>
        <p:xfrm>
          <a:off x="155425" y="161762"/>
          <a:ext cx="2560958" cy="532991"/>
        </p:xfrm>
        <a:graphic>
          <a:graphicData uri="http://schemas.openxmlformats.org/presentationml/2006/ole">
            <mc:AlternateContent xmlns:mc="http://schemas.openxmlformats.org/markup-compatibility/2006">
              <mc:Choice xmlns:v="urn:schemas-microsoft-com:vml" Requires="v">
                <p:oleObj spid="_x0000_s123964" name="Visio" r:id="rId4" imgW="1875734" imgH="392305" progId="Visio.Drawing.11">
                  <p:embed/>
                </p:oleObj>
              </mc:Choice>
              <mc:Fallback>
                <p:oleObj name="Visio" r:id="rId4" imgW="1875734" imgH="392305" progId="Visio.Drawing.11">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5425" y="161762"/>
                        <a:ext cx="2560958" cy="532991"/>
                      </a:xfrm>
                      <a:prstGeom prst="rect">
                        <a:avLst/>
                      </a:prstGeom>
                      <a:noFill/>
                      <a:extLst/>
                    </p:spPr>
                  </p:pic>
                </p:oleObj>
              </mc:Fallback>
            </mc:AlternateContent>
          </a:graphicData>
        </a:graphic>
      </p:graphicFrame>
      <p:sp>
        <p:nvSpPr>
          <p:cNvPr id="7" name="Rectangle 6"/>
          <p:cNvSpPr/>
          <p:nvPr/>
        </p:nvSpPr>
        <p:spPr>
          <a:xfrm>
            <a:off x="0" y="716965"/>
            <a:ext cx="9144000" cy="76810"/>
          </a:xfrm>
          <a:prstGeom prst="rect">
            <a:avLst/>
          </a:prstGeom>
          <a:gradFill flip="none" rotWithShape="1">
            <a:gsLst>
              <a:gs pos="0">
                <a:schemeClr val="tx2">
                  <a:lumMod val="75000"/>
                </a:schemeClr>
              </a:gs>
              <a:gs pos="100000">
                <a:srgbClr val="FFCC00"/>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51958" y="1777585"/>
            <a:ext cx="7840085" cy="3849313"/>
          </a:xfrm>
        </p:spPr>
        <p:txBody>
          <a:bodyPr/>
          <a:lstStyle/>
          <a:p>
            <a:pPr marL="0" indent="0">
              <a:buNone/>
            </a:pPr>
            <a:r>
              <a:rPr lang="en-US" i="1"/>
              <a:t>“The mission of the Data Curation Program is to support the management and preservability of research data generated on campus.  The Program aims to connect researchers with curation services, whether they be internally- or externally-provided...”</a:t>
            </a:r>
          </a:p>
        </p:txBody>
      </p:sp>
    </p:spTree>
    <p:extLst>
      <p:ext uri="{BB962C8B-B14F-4D97-AF65-F5344CB8AC3E}">
        <p14:creationId xmlns:p14="http://schemas.microsoft.com/office/powerpoint/2010/main" val="1902678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What have we been up to?</a:t>
            </a:r>
          </a:p>
        </p:txBody>
      </p:sp>
      <p:sp>
        <p:nvSpPr>
          <p:cNvPr id="3" name="Content Placeholder 2"/>
          <p:cNvSpPr>
            <a:spLocks noGrp="1"/>
          </p:cNvSpPr>
          <p:nvPr>
            <p:ph idx="1"/>
          </p:nvPr>
        </p:nvSpPr>
        <p:spPr/>
        <p:txBody>
          <a:bodyPr/>
          <a:lstStyle/>
          <a:p>
            <a:r>
              <a:rPr lang="en-US"/>
              <a:t>Researcher c</a:t>
            </a:r>
            <a:r>
              <a:rPr lang="en-US"/>
              <a:t>onsultations</a:t>
            </a:r>
          </a:p>
          <a:p>
            <a:pPr lvl="1"/>
            <a:r>
              <a:rPr lang="en-US"/>
              <a:t>many are ongoing engagements</a:t>
            </a:r>
          </a:p>
          <a:p>
            <a:r>
              <a:rPr lang="en-US"/>
              <a:t>Bren School</a:t>
            </a:r>
          </a:p>
          <a:p>
            <a:pPr lvl="1"/>
            <a:r>
              <a:rPr lang="en-US"/>
              <a:t>added data management to curriculum</a:t>
            </a:r>
          </a:p>
          <a:p>
            <a:r>
              <a:rPr lang="en-US"/>
              <a:t>First-year r</a:t>
            </a:r>
            <a:r>
              <a:rPr lang="en-US"/>
              <a:t>eview meeting</a:t>
            </a:r>
          </a:p>
          <a:p>
            <a:pPr lvl="1"/>
            <a:r>
              <a:rPr lang="en-US"/>
              <a:t>drafted strategic plan</a:t>
            </a:r>
          </a:p>
        </p:txBody>
      </p:sp>
    </p:spTree>
    <p:extLst>
      <p:ext uri="{BB962C8B-B14F-4D97-AF65-F5344CB8AC3E}">
        <p14:creationId xmlns:p14="http://schemas.microsoft.com/office/powerpoint/2010/main" val="1379121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rgbClr val="D6D6D6"/>
                                      </p:to>
                                    </p:animClr>
                                  </p:sub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rgbClr val="D6D6D6"/>
                                      </p:to>
                                    </p:animClr>
                                  </p:sub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2" end="2"/>
                                            </p:txEl>
                                          </p:spTgt>
                                        </p:tgtEl>
                                        <p:attrNameLst>
                                          <p:attrName>ppt_c</p:attrName>
                                        </p:attrNameLst>
                                      </p:cBhvr>
                                      <p:to>
                                        <a:srgbClr val="D6D6D6"/>
                                      </p:to>
                                    </p:animClr>
                                  </p:sub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3" end="3"/>
                                            </p:txEl>
                                          </p:spTgt>
                                        </p:tgtEl>
                                        <p:attrNameLst>
                                          <p:attrName>ppt_c</p:attrName>
                                        </p:attrNameLst>
                                      </p:cBhvr>
                                      <p:to>
                                        <a:srgbClr val="D6D6D6"/>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4" end="4"/>
                                            </p:txEl>
                                          </p:spTgt>
                                        </p:tgtEl>
                                        <p:attrNameLst>
                                          <p:attrName>ppt_c</p:attrName>
                                        </p:attrNameLst>
                                      </p:cBhvr>
                                      <p:to>
                                        <a:srgbClr val="D6D6D6"/>
                                      </p:to>
                                    </p:animClr>
                                  </p:sub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5" end="5"/>
                                            </p:txEl>
                                          </p:spTgt>
                                        </p:tgtEl>
                                        <p:attrNameLst>
                                          <p:attrName>ppt_c</p:attrName>
                                        </p:attrNameLst>
                                      </p:cBhvr>
                                      <p:to>
                                        <a:srgbClr val="D6D6D6"/>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r>
              <a:rPr lang="en-US" sz="4400"/>
              <a:t>“Can you take my data?”</a:t>
            </a:r>
          </a:p>
        </p:txBody>
      </p:sp>
    </p:spTree>
    <p:extLst>
      <p:ext uri="{BB962C8B-B14F-4D97-AF65-F5344CB8AC3E}">
        <p14:creationId xmlns:p14="http://schemas.microsoft.com/office/powerpoint/2010/main" val="684446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80914" y="1691587"/>
            <a:ext cx="7982172" cy="3849688"/>
          </a:xfrm>
          <a:effectLst>
            <a:softEdge rad="431800"/>
          </a:effectLst>
        </p:spPr>
      </p:pic>
    </p:spTree>
    <p:extLst>
      <p:ext uri="{BB962C8B-B14F-4D97-AF65-F5344CB8AC3E}">
        <p14:creationId xmlns:p14="http://schemas.microsoft.com/office/powerpoint/2010/main" val="14138149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Data Collective— what</a:t>
            </a:r>
          </a:p>
        </p:txBody>
      </p:sp>
      <p:sp>
        <p:nvSpPr>
          <p:cNvPr id="3" name="Content Placeholder 2"/>
          <p:cNvSpPr>
            <a:spLocks noGrp="1"/>
          </p:cNvSpPr>
          <p:nvPr>
            <p:ph idx="1"/>
          </p:nvPr>
        </p:nvSpPr>
        <p:spPr>
          <a:xfrm>
            <a:off x="457200" y="2276850"/>
            <a:ext cx="8229600" cy="3849313"/>
          </a:xfrm>
        </p:spPr>
        <p:txBody>
          <a:bodyPr>
            <a:normAutofit/>
          </a:bodyPr>
          <a:lstStyle/>
          <a:p>
            <a:r>
              <a:rPr lang="en-US"/>
              <a:t>S</a:t>
            </a:r>
            <a:r>
              <a:rPr lang="en-US"/>
              <a:t>elf-deposit repository</a:t>
            </a:r>
          </a:p>
          <a:p>
            <a:pPr lvl="1"/>
            <a:r>
              <a:rPr lang="en-US"/>
              <a:t>run and mediated by Data Curation Program</a:t>
            </a:r>
          </a:p>
          <a:p>
            <a:r>
              <a:rPr lang="en-US"/>
              <a:t>Platform for working with data</a:t>
            </a:r>
          </a:p>
          <a:p>
            <a:pPr lvl="1"/>
            <a:r>
              <a:rPr lang="en-US"/>
              <a:t>collaboration, sharing, domain-specific features...</a:t>
            </a:r>
          </a:p>
          <a:p>
            <a:r>
              <a:rPr lang="en-US"/>
              <a:t>ADRL</a:t>
            </a:r>
          </a:p>
          <a:p>
            <a:pPr lvl="1"/>
            <a:r>
              <a:rPr lang="en-US"/>
              <a:t>Library (institutional?) repository</a:t>
            </a:r>
          </a:p>
          <a:p>
            <a:pPr lvl="1"/>
            <a:r>
              <a:rPr lang="en-US"/>
              <a:t>develop Collective → ADRL transfer policy</a:t>
            </a:r>
            <a:endParaRPr lang="en-US"/>
          </a:p>
        </p:txBody>
      </p:sp>
    </p:spTree>
    <p:extLst>
      <p:ext uri="{BB962C8B-B14F-4D97-AF65-F5344CB8AC3E}">
        <p14:creationId xmlns:p14="http://schemas.microsoft.com/office/powerpoint/2010/main" val="12896850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rgbClr val="D6D6D6"/>
                                      </p:to>
                                    </p:animClr>
                                  </p:sub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rgbClr val="D6D6D6"/>
                                      </p:to>
                                    </p:animClr>
                                  </p:sub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2" end="2"/>
                                            </p:txEl>
                                          </p:spTgt>
                                        </p:tgtEl>
                                        <p:attrNameLst>
                                          <p:attrName>ppt_c</p:attrName>
                                        </p:attrNameLst>
                                      </p:cBhvr>
                                      <p:to>
                                        <a:srgbClr val="D6D6D6"/>
                                      </p:to>
                                    </p:animClr>
                                  </p:sub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3" end="3"/>
                                            </p:txEl>
                                          </p:spTgt>
                                        </p:tgtEl>
                                        <p:attrNameLst>
                                          <p:attrName>ppt_c</p:attrName>
                                        </p:attrNameLst>
                                      </p:cBhvr>
                                      <p:to>
                                        <a:srgbClr val="D6D6D6"/>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4" end="4"/>
                                            </p:txEl>
                                          </p:spTgt>
                                        </p:tgtEl>
                                        <p:attrNameLst>
                                          <p:attrName>ppt_c</p:attrName>
                                        </p:attrNameLst>
                                      </p:cBhvr>
                                      <p:to>
                                        <a:srgbClr val="D6D6D6"/>
                                      </p:to>
                                    </p:animClr>
                                  </p:sub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5" end="5"/>
                                            </p:txEl>
                                          </p:spTgt>
                                        </p:tgtEl>
                                        <p:attrNameLst>
                                          <p:attrName>ppt_c</p:attrName>
                                        </p:attrNameLst>
                                      </p:cBhvr>
                                      <p:to>
                                        <a:srgbClr val="D6D6D6"/>
                                      </p:to>
                                    </p:animClr>
                                  </p:sub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6" end="6"/>
                                            </p:txEl>
                                          </p:spTgt>
                                        </p:tgtEl>
                                        <p:attrNameLst>
                                          <p:attrName>ppt_c</p:attrName>
                                        </p:attrNameLst>
                                      </p:cBhvr>
                                      <p:to>
                                        <a:srgbClr val="D6D6D6"/>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Data Collective— how</a:t>
            </a:r>
          </a:p>
        </p:txBody>
      </p:sp>
      <p:sp>
        <p:nvSpPr>
          <p:cNvPr id="3" name="Content Placeholder 2"/>
          <p:cNvSpPr>
            <a:spLocks noGrp="1"/>
          </p:cNvSpPr>
          <p:nvPr>
            <p:ph idx="1"/>
          </p:nvPr>
        </p:nvSpPr>
        <p:spPr/>
        <p:txBody>
          <a:bodyPr>
            <a:normAutofit/>
          </a:bodyPr>
          <a:lstStyle/>
          <a:p>
            <a:r>
              <a:rPr lang="en-US"/>
              <a:t>P</a:t>
            </a:r>
            <a:r>
              <a:rPr lang="en-US"/>
              <a:t>ilot phase</a:t>
            </a:r>
          </a:p>
          <a:p>
            <a:pPr lvl="1"/>
            <a:r>
              <a:rPr lang="en-US"/>
              <a:t>test with ERI, MSI, other datasets</a:t>
            </a:r>
            <a:endParaRPr lang="en-US"/>
          </a:p>
          <a:p>
            <a:pPr lvl="1"/>
            <a:r>
              <a:rPr lang="en-US"/>
              <a:t>evaluate, select platform</a:t>
            </a:r>
          </a:p>
          <a:p>
            <a:pPr lvl="1"/>
            <a:r>
              <a:rPr lang="en-US"/>
              <a:t>collaborate with ERI, LSCG on storage</a:t>
            </a:r>
            <a:endParaRPr lang="en-US"/>
          </a:p>
          <a:p>
            <a:r>
              <a:rPr lang="en-US"/>
              <a:t>Open up to campus</a:t>
            </a:r>
          </a:p>
          <a:p>
            <a:pPr lvl="1"/>
            <a:r>
              <a:rPr lang="en-US"/>
              <a:t>develop policy, documentation</a:t>
            </a:r>
          </a:p>
          <a:p>
            <a:pPr lvl="1"/>
            <a:r>
              <a:rPr lang="en-US"/>
              <a:t>outreach to departments</a:t>
            </a:r>
          </a:p>
        </p:txBody>
      </p:sp>
    </p:spTree>
    <p:extLst>
      <p:ext uri="{BB962C8B-B14F-4D97-AF65-F5344CB8AC3E}">
        <p14:creationId xmlns:p14="http://schemas.microsoft.com/office/powerpoint/2010/main" val="7706168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rgbClr val="D6D6D6"/>
                                      </p:to>
                                    </p:animClr>
                                  </p:sub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rgbClr val="D6D6D6"/>
                                      </p:to>
                                    </p:animClr>
                                  </p:sub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2" end="2"/>
                                            </p:txEl>
                                          </p:spTgt>
                                        </p:tgtEl>
                                        <p:attrNameLst>
                                          <p:attrName>ppt_c</p:attrName>
                                        </p:attrNameLst>
                                      </p:cBhvr>
                                      <p:to>
                                        <a:srgbClr val="D6D6D6"/>
                                      </p:to>
                                    </p:animClr>
                                  </p:sub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3" end="3"/>
                                            </p:txEl>
                                          </p:spTgt>
                                        </p:tgtEl>
                                        <p:attrNameLst>
                                          <p:attrName>ppt_c</p:attrName>
                                        </p:attrNameLst>
                                      </p:cBhvr>
                                      <p:to>
                                        <a:srgbClr val="D6D6D6"/>
                                      </p:to>
                                    </p:animClr>
                                  </p:sub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4" end="4"/>
                                            </p:txEl>
                                          </p:spTgt>
                                        </p:tgtEl>
                                        <p:attrNameLst>
                                          <p:attrName>ppt_c</p:attrName>
                                        </p:attrNameLst>
                                      </p:cBhvr>
                                      <p:to>
                                        <a:srgbClr val="D6D6D6"/>
                                      </p:to>
                                    </p:animClr>
                                  </p:sub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5" end="5"/>
                                            </p:txEl>
                                          </p:spTgt>
                                        </p:tgtEl>
                                        <p:attrNameLst>
                                          <p:attrName>ppt_c</p:attrName>
                                        </p:attrNameLst>
                                      </p:cBhvr>
                                      <p:to>
                                        <a:srgbClr val="D6D6D6"/>
                                      </p:to>
                                    </p:animClr>
                                  </p:sub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6" end="6"/>
                                            </p:txEl>
                                          </p:spTgt>
                                        </p:tgtEl>
                                        <p:attrNameLst>
                                          <p:attrName>ppt_c</p:attrName>
                                        </p:attrNameLst>
                                      </p:cBhvr>
                                      <p:to>
                                        <a:srgbClr val="D6D6D6"/>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What does it mean for you?</a:t>
            </a:r>
          </a:p>
        </p:txBody>
      </p:sp>
      <p:sp>
        <p:nvSpPr>
          <p:cNvPr id="3" name="Content Placeholder 2"/>
          <p:cNvSpPr>
            <a:spLocks noGrp="1"/>
          </p:cNvSpPr>
          <p:nvPr>
            <p:ph idx="1"/>
          </p:nvPr>
        </p:nvSpPr>
        <p:spPr/>
        <p:txBody>
          <a:bodyPr/>
          <a:lstStyle/>
          <a:p>
            <a:r>
              <a:rPr lang="en-US"/>
              <a:t>New Library service</a:t>
            </a:r>
          </a:p>
          <a:p>
            <a:r>
              <a:rPr lang="en-US"/>
              <a:t>Potentially transformative</a:t>
            </a:r>
          </a:p>
          <a:p>
            <a:r>
              <a:rPr lang="en-US"/>
              <a:t>Looking for outreach assistance</a:t>
            </a:r>
          </a:p>
          <a:p>
            <a:r>
              <a:rPr lang="en-US"/>
              <a:t>Training will be offered</a:t>
            </a:r>
          </a:p>
        </p:txBody>
      </p:sp>
    </p:spTree>
    <p:extLst>
      <p:ext uri="{BB962C8B-B14F-4D97-AF65-F5344CB8AC3E}">
        <p14:creationId xmlns:p14="http://schemas.microsoft.com/office/powerpoint/2010/main" val="2482331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2906</TotalTime>
  <Words>163</Words>
  <Application>Microsoft Macintosh PowerPoint</Application>
  <PresentationFormat>On-screen Show (4:3)</PresentationFormat>
  <Paragraphs>35</Paragraphs>
  <Slides>8</Slides>
  <Notes>1</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1</vt:i4>
      </vt:variant>
      <vt:variant>
        <vt:lpstr>Slide Titles</vt:lpstr>
      </vt:variant>
      <vt:variant>
        <vt:i4>8</vt:i4>
      </vt:variant>
    </vt:vector>
  </HeadingPairs>
  <TitlesOfParts>
    <vt:vector size="12" baseType="lpstr">
      <vt:lpstr>Calibri</vt:lpstr>
      <vt:lpstr>Arial</vt:lpstr>
      <vt:lpstr>Office Theme</vt:lpstr>
      <vt:lpstr>Visio</vt:lpstr>
      <vt:lpstr>PowerPoint Presentation</vt:lpstr>
      <vt:lpstr>PowerPoint Presentation</vt:lpstr>
      <vt:lpstr>What have we been up to?</vt:lpstr>
      <vt:lpstr>PowerPoint Presentation</vt:lpstr>
      <vt:lpstr>PowerPoint Presentation</vt:lpstr>
      <vt:lpstr>Data Collective— what</vt:lpstr>
      <vt:lpstr>Data Collective— how</vt:lpstr>
      <vt:lpstr>What does it mean for you?</vt:lpstr>
    </vt:vector>
  </TitlesOfParts>
  <Company>UC Santa Barbara</Company>
  <LinksUpToDate>false</LinksUpToDate>
  <SharedDoc>false</SharedDoc>
  <HyperlinksChanged>false</HyperlinksChanged>
  <AppVersion>15.0038</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Davidson Library</dc:title>
  <dc:creator>Isabella Madarang</dc:creator>
  <cp:lastModifiedBy>Greg Janée</cp:lastModifiedBy>
  <cp:revision>352</cp:revision>
  <dcterms:created xsi:type="dcterms:W3CDTF">2012-03-29T15:47:24Z</dcterms:created>
  <dcterms:modified xsi:type="dcterms:W3CDTF">2017-10-05T17:47:38Z</dcterms:modified>
</cp:coreProperties>
</file>