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9"/>
  </p:notesMasterIdLst>
  <p:sldIdLst>
    <p:sldId id="256" r:id="rId3"/>
    <p:sldId id="257" r:id="rId4"/>
    <p:sldId id="262" r:id="rId5"/>
    <p:sldId id="259" r:id="rId6"/>
    <p:sldId id="261" r:id="rId7"/>
    <p:sldId id="263"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8665BB-C6D2-4C0B-84EC-71059B401C7D}">
  <a:tblStyle styleId="{408665BB-C6D2-4C0B-84EC-71059B401C7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p:restoredTop sz="91621"/>
  </p:normalViewPr>
  <p:slideViewPr>
    <p:cSldViewPr snapToGrid="0" snapToObjects="1">
      <p:cViewPr varScale="1">
        <p:scale>
          <a:sx n="154" d="100"/>
          <a:sy n="154" d="100"/>
        </p:scale>
        <p:origin x="28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US"/>
              <a:t>The Program does not directly curate data so much as provide assistance.  The Data Collective project is an effort to bring a repository solution for faculty data to campus; currently in pilot phase.  Four potential pilot subjects follow.</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a:t>An impossible situation and one which the Data Curation Program strives to avoid.  There’s a legacy analog aspect to this particular problem, but even the digital data is in an unsupportable state.</a:t>
            </a:r>
          </a:p>
        </p:txBody>
      </p:sp>
    </p:spTree>
    <p:extLst>
      <p:ext uri="{BB962C8B-B14F-4D97-AF65-F5344CB8AC3E}">
        <p14:creationId xmlns:p14="http://schemas.microsoft.com/office/powerpoint/2010/main" val="261504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US"/>
              <a:t>A very Library-like collection (assuming there is content).  Similar to other humanities collections (e.g., EBBA) in that it includes a relational database and associated web-based access system that greatly complicates curation.  Like other projects, has some support but is looking for longer-term support.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US"/>
              <a:t>Archiving the data associated with a publication: a new paradigm, if not mandated.  Data can’t always be handled as a supplement to the publication.  And another paradigm, if not mandate: archiving associated software as well.</a:t>
            </a:r>
            <a:endParaRPr/>
          </a:p>
        </p:txBody>
      </p:sp>
    </p:spTree>
    <p:extLst>
      <p:ext uri="{BB962C8B-B14F-4D97-AF65-F5344CB8AC3E}">
        <p14:creationId xmlns:p14="http://schemas.microsoft.com/office/powerpoint/2010/main" val="3811535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a:t>Heterogeneous data, both in terms of format and genre.  While some types of data are archivable elsewhere (e.g., LTER), there is obvious value in grouping all data in one place to facilitate correlated usage.  Also, example of data owned by a group/organization, as opposed to an individual, which brings up additional concerns regarding management, access, roles, etc.</a:t>
            </a:r>
          </a:p>
        </p:txBody>
      </p:sp>
    </p:spTree>
    <p:extLst>
      <p:ext uri="{BB962C8B-B14F-4D97-AF65-F5344CB8AC3E}">
        <p14:creationId xmlns:p14="http://schemas.microsoft.com/office/powerpoint/2010/main" val="1758430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spcFirstLastPara="1" wrap="square" lIns="91425" tIns="91425" rIns="91425" bIns="91425" anchor="b" anchorCtr="0"/>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1143000" y="841772"/>
            <a:ext cx="6858000" cy="1790700"/>
          </a:xfrm>
          <a:prstGeom prst="rect">
            <a:avLst/>
          </a:prstGeom>
          <a:noFill/>
          <a:ln>
            <a:noFill/>
          </a:ln>
        </p:spPr>
        <p:txBody>
          <a:bodyPr spcFirstLastPara="1" wrap="square" lIns="68575" tIns="68575" rIns="68575" bIns="68575" anchor="b" anchorCtr="0"/>
          <a:lstStyle>
            <a:lvl1pPr marR="0" lvl="0" algn="ctr"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8" name="Shape 58"/>
          <p:cNvSpPr txBox="1">
            <a:spLocks noGrp="1"/>
          </p:cNvSpPr>
          <p:nvPr>
            <p:ph type="subTitle" idx="1"/>
          </p:nvPr>
        </p:nvSpPr>
        <p:spPr>
          <a:xfrm>
            <a:off x="1143000" y="2701528"/>
            <a:ext cx="6858000" cy="1241700"/>
          </a:xfrm>
          <a:prstGeom prst="rect">
            <a:avLst/>
          </a:prstGeom>
          <a:noFill/>
          <a:ln>
            <a:noFill/>
          </a:ln>
        </p:spPr>
        <p:txBody>
          <a:bodyPr spcFirstLastPara="1" wrap="square" lIns="68575" tIns="68575" rIns="68575" bIns="68575" anchor="t" anchorCtr="0"/>
          <a:lstStyle>
            <a:lvl1pPr marR="0" lvl="0" algn="ctr" rtl="0">
              <a:lnSpc>
                <a:spcPct val="90000"/>
              </a:lnSpc>
              <a:spcBef>
                <a:spcPts val="8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R="0" lvl="1" algn="ctr"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4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3pPr>
            <a:lvl4pPr marR="0" lvl="3"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4" name="Shape 64"/>
          <p:cNvSpPr txBox="1">
            <a:spLocks noGrp="1"/>
          </p:cNvSpPr>
          <p:nvPr>
            <p:ph type="body" idx="1"/>
          </p:nvPr>
        </p:nvSpPr>
        <p:spPr>
          <a:xfrm>
            <a:off x="628650" y="1369219"/>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23888" y="1282304"/>
            <a:ext cx="7886700" cy="21396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0" name="Shape 70"/>
          <p:cNvSpPr txBox="1">
            <a:spLocks noGrp="1"/>
          </p:cNvSpPr>
          <p:nvPr>
            <p:ph type="body" idx="1"/>
          </p:nvPr>
        </p:nvSpPr>
        <p:spPr>
          <a:xfrm>
            <a:off x="623888" y="3442097"/>
            <a:ext cx="7886700" cy="11250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6" name="Shape 76"/>
          <p:cNvSpPr txBox="1">
            <a:spLocks noGrp="1"/>
          </p:cNvSpPr>
          <p:nvPr>
            <p:ph type="body" idx="1"/>
          </p:nvPr>
        </p:nvSpPr>
        <p:spPr>
          <a:xfrm>
            <a:off x="6286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body" idx="2"/>
          </p:nvPr>
        </p:nvSpPr>
        <p:spPr>
          <a:xfrm>
            <a:off x="46291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629841"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3" name="Shape 83"/>
          <p:cNvSpPr txBox="1">
            <a:spLocks noGrp="1"/>
          </p:cNvSpPr>
          <p:nvPr>
            <p:ph type="body" idx="1"/>
          </p:nvPr>
        </p:nvSpPr>
        <p:spPr>
          <a:xfrm>
            <a:off x="629841" y="1260872"/>
            <a:ext cx="38682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body" idx="2"/>
          </p:nvPr>
        </p:nvSpPr>
        <p:spPr>
          <a:xfrm>
            <a:off x="629841" y="1878806"/>
            <a:ext cx="38682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body" idx="3"/>
          </p:nvPr>
        </p:nvSpPr>
        <p:spPr>
          <a:xfrm>
            <a:off x="4629150" y="1260872"/>
            <a:ext cx="38874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body" idx="4"/>
          </p:nvPr>
        </p:nvSpPr>
        <p:spPr>
          <a:xfrm>
            <a:off x="4629150" y="1878806"/>
            <a:ext cx="38874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8" name="Shape 88"/>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92" name="Shape 92"/>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Shape 96"/>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629841" y="342900"/>
            <a:ext cx="2949300" cy="12000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1" name="Shape 101"/>
          <p:cNvSpPr txBox="1">
            <a:spLocks noGrp="1"/>
          </p:cNvSpPr>
          <p:nvPr>
            <p:ph type="body" idx="1"/>
          </p:nvPr>
        </p:nvSpPr>
        <p:spPr>
          <a:xfrm>
            <a:off x="3887391" y="740569"/>
            <a:ext cx="4629000" cy="3655200"/>
          </a:xfrm>
          <a:prstGeom prst="rect">
            <a:avLst/>
          </a:prstGeom>
          <a:noFill/>
          <a:ln>
            <a:noFill/>
          </a:ln>
        </p:spPr>
        <p:txBody>
          <a:bodyPr spcFirstLastPara="1" wrap="square" lIns="68575" tIns="68575" rIns="68575" bIns="68575" anchor="t" anchorCtr="0"/>
          <a:lstStyle>
            <a:lvl1pPr marL="457200" marR="0" lvl="0" indent="-381000" algn="l" rtl="0">
              <a:lnSpc>
                <a:spcPct val="90000"/>
              </a:lnSpc>
              <a:spcBef>
                <a:spcPts val="8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lnSpc>
                <a:spcPct val="90000"/>
              </a:lnSpc>
              <a:spcBef>
                <a:spcPts val="4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body" idx="2"/>
          </p:nvPr>
        </p:nvSpPr>
        <p:spPr>
          <a:xfrm>
            <a:off x="629841" y="1543050"/>
            <a:ext cx="29493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4" name="Shape 10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5" name="Shape 10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629841" y="342900"/>
            <a:ext cx="2949300" cy="12000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8" name="Shape 108"/>
          <p:cNvSpPr>
            <a:spLocks noGrp="1"/>
          </p:cNvSpPr>
          <p:nvPr>
            <p:ph type="pic" idx="2"/>
          </p:nvPr>
        </p:nvSpPr>
        <p:spPr>
          <a:xfrm>
            <a:off x="3887391" y="740569"/>
            <a:ext cx="4629000" cy="36552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body" idx="1"/>
          </p:nvPr>
        </p:nvSpPr>
        <p:spPr>
          <a:xfrm>
            <a:off x="629841" y="1543050"/>
            <a:ext cx="29493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2" name="Shape 11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5" name="Shape 115"/>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rot="5400000">
            <a:off x="5350050" y="1467544"/>
            <a:ext cx="4359000" cy="19716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21" name="Shape 121"/>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rtl="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spcBef>
                <a:spcPts val="0"/>
              </a:spcBef>
              <a:buNone/>
              <a:defRPr sz="1000">
                <a:solidFill>
                  <a:schemeClr val="dk2"/>
                </a:solidFill>
              </a:defRPr>
            </a:lvl1pPr>
            <a:lvl2pPr lvl="1" algn="r" rtl="0">
              <a:spcBef>
                <a:spcPts val="0"/>
              </a:spcBef>
              <a:buNone/>
              <a:defRPr sz="1000">
                <a:solidFill>
                  <a:schemeClr val="dk2"/>
                </a:solidFill>
              </a:defRPr>
            </a:lvl2pPr>
            <a:lvl3pPr lvl="2" algn="r" rtl="0">
              <a:spcBef>
                <a:spcPts val="0"/>
              </a:spcBef>
              <a:buNone/>
              <a:defRPr sz="1000">
                <a:solidFill>
                  <a:schemeClr val="dk2"/>
                </a:solidFill>
              </a:defRPr>
            </a:lvl3pPr>
            <a:lvl4pPr lvl="3" algn="r" rtl="0">
              <a:spcBef>
                <a:spcPts val="0"/>
              </a:spcBef>
              <a:buNone/>
              <a:defRPr sz="1000">
                <a:solidFill>
                  <a:schemeClr val="dk2"/>
                </a:solidFill>
              </a:defRPr>
            </a:lvl4pPr>
            <a:lvl5pPr lvl="4" algn="r" rtl="0">
              <a:spcBef>
                <a:spcPts val="0"/>
              </a:spcBef>
              <a:buNone/>
              <a:defRPr sz="1000">
                <a:solidFill>
                  <a:schemeClr val="dk2"/>
                </a:solidFill>
              </a:defRPr>
            </a:lvl5pPr>
            <a:lvl6pPr lvl="5" algn="r" rtl="0">
              <a:spcBef>
                <a:spcPts val="0"/>
              </a:spcBef>
              <a:buNone/>
              <a:defRPr sz="1000">
                <a:solidFill>
                  <a:schemeClr val="dk2"/>
                </a:solidFill>
              </a:defRPr>
            </a:lvl6pPr>
            <a:lvl7pPr lvl="6" algn="r" rtl="0">
              <a:spcBef>
                <a:spcPts val="0"/>
              </a:spcBef>
              <a:buNone/>
              <a:defRPr sz="1000">
                <a:solidFill>
                  <a:schemeClr val="dk2"/>
                </a:solidFill>
              </a:defRPr>
            </a:lvl7pPr>
            <a:lvl8pPr lvl="7" algn="r" rtl="0">
              <a:spcBef>
                <a:spcPts val="0"/>
              </a:spcBef>
              <a:buNone/>
              <a:defRPr sz="1000">
                <a:solidFill>
                  <a:schemeClr val="dk2"/>
                </a:solidFill>
              </a:defRPr>
            </a:lvl8pPr>
            <a:lvl9pPr lvl="8" algn="r" rtl="0">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2" name="Shape 52"/>
          <p:cNvSpPr txBox="1">
            <a:spLocks noGrp="1"/>
          </p:cNvSpPr>
          <p:nvPr>
            <p:ph type="body" idx="1"/>
          </p:nvPr>
        </p:nvSpPr>
        <p:spPr>
          <a:xfrm>
            <a:off x="628650" y="1369219"/>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3.tiff"/></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5.tiff"/></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ctrTitle"/>
          </p:nvPr>
        </p:nvSpPr>
        <p:spPr>
          <a:xfrm>
            <a:off x="715775" y="229225"/>
            <a:ext cx="7285200" cy="702000"/>
          </a:xfrm>
          <a:prstGeom prst="rect">
            <a:avLst/>
          </a:prstGeom>
        </p:spPr>
        <p:txBody>
          <a:bodyPr spcFirstLastPara="1" wrap="square" lIns="68575" tIns="68575" rIns="68575" bIns="68575" anchor="b" anchorCtr="0">
            <a:noAutofit/>
          </a:bodyPr>
          <a:lstStyle/>
          <a:p>
            <a:pPr marL="0" lvl="0" indent="0" algn="l">
              <a:spcBef>
                <a:spcPts val="0"/>
              </a:spcBef>
              <a:spcAft>
                <a:spcPts val="0"/>
              </a:spcAft>
              <a:buNone/>
            </a:pPr>
            <a:r>
              <a:rPr lang="en" sz="3000"/>
              <a:t>Data Curation</a:t>
            </a:r>
            <a:endParaRPr sz="3000"/>
          </a:p>
        </p:txBody>
      </p:sp>
      <p:graphicFrame>
        <p:nvGraphicFramePr>
          <p:cNvPr id="130" name="Shape 130"/>
          <p:cNvGraphicFramePr/>
          <p:nvPr>
            <p:extLst>
              <p:ext uri="{D42A27DB-BD31-4B8C-83A1-F6EECF244321}">
                <p14:modId xmlns:p14="http://schemas.microsoft.com/office/powerpoint/2010/main" val="1215516981"/>
              </p:ext>
            </p:extLst>
          </p:nvPr>
        </p:nvGraphicFramePr>
        <p:xfrm>
          <a:off x="715775" y="1153975"/>
          <a:ext cx="7843325" cy="2862550"/>
        </p:xfrm>
        <a:graphic>
          <a:graphicData uri="http://schemas.openxmlformats.org/drawingml/2006/table">
            <a:tbl>
              <a:tblPr>
                <a:noFill/>
                <a:tableStyleId>{408665BB-C6D2-4C0B-84EC-71059B401C7D}</a:tableStyleId>
              </a:tblPr>
              <a:tblGrid>
                <a:gridCol w="2043350">
                  <a:extLst>
                    <a:ext uri="{9D8B030D-6E8A-4147-A177-3AD203B41FA5}">
                      <a16:colId xmlns:a16="http://schemas.microsoft.com/office/drawing/2014/main" val="20000"/>
                    </a:ext>
                  </a:extLst>
                </a:gridCol>
                <a:gridCol w="5799975">
                  <a:extLst>
                    <a:ext uri="{9D8B030D-6E8A-4147-A177-3AD203B41FA5}">
                      <a16:colId xmlns:a16="http://schemas.microsoft.com/office/drawing/2014/main" val="20001"/>
                    </a:ext>
                  </a:extLst>
                </a:gridCol>
              </a:tblGrid>
              <a:tr h="562525">
                <a:tc>
                  <a:txBody>
                    <a:bodyPr/>
                    <a:lstStyle/>
                    <a:p>
                      <a:pPr marL="0" lvl="0" indent="0">
                        <a:spcBef>
                          <a:spcPts val="0"/>
                        </a:spcBef>
                        <a:spcAft>
                          <a:spcPts val="0"/>
                        </a:spcAft>
                        <a:buNone/>
                      </a:pPr>
                      <a:r>
                        <a:rPr lang="en" sz="1800">
                          <a:latin typeface="Calibri"/>
                          <a:ea typeface="Calibri"/>
                          <a:cs typeface="Calibri"/>
                          <a:sym typeface="Calibri"/>
                        </a:rPr>
                        <a:t>Key Contact(s)</a:t>
                      </a:r>
                      <a:endParaRPr sz="1800">
                        <a:latin typeface="Calibri"/>
                        <a:ea typeface="Calibri"/>
                        <a:cs typeface="Calibri"/>
                        <a:sym typeface="Calibri"/>
                      </a:endParaRPr>
                    </a:p>
                  </a:txBody>
                  <a:tcPr marL="91425" marR="91425" marT="91425" marB="91425"/>
                </a:tc>
                <a:tc>
                  <a:txBody>
                    <a:bodyPr/>
                    <a:lstStyle/>
                    <a:p>
                      <a:pPr marL="0" lvl="0" indent="0">
                        <a:spcBef>
                          <a:spcPts val="0"/>
                        </a:spcBef>
                        <a:spcAft>
                          <a:spcPts val="0"/>
                        </a:spcAft>
                        <a:buNone/>
                      </a:pPr>
                      <a:r>
                        <a:rPr lang="en" sz="1800">
                          <a:solidFill>
                            <a:schemeClr val="dk1"/>
                          </a:solidFill>
                          <a:latin typeface="Calibri"/>
                          <a:ea typeface="Calibri"/>
                          <a:cs typeface="Calibri"/>
                          <a:sym typeface="Calibri"/>
                        </a:rPr>
                        <a:t>Greg Janée</a:t>
                      </a:r>
                      <a:r>
                        <a:rPr lang="en" sz="1800">
                          <a:latin typeface="Calibri"/>
                          <a:ea typeface="Calibri"/>
                          <a:cs typeface="Calibri"/>
                          <a:sym typeface="Calibri"/>
                        </a:rPr>
                        <a:t>, Tom Brittnacher</a:t>
                      </a:r>
                      <a:endParaRPr sz="1800">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758350">
                <a:tc>
                  <a:txBody>
                    <a:bodyPr/>
                    <a:lstStyle/>
                    <a:p>
                      <a:pPr marL="0" lvl="0" indent="0">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Team Members</a:t>
                      </a:r>
                      <a:endParaRPr sz="1800">
                        <a:latin typeface="Calibri"/>
                        <a:ea typeface="Calibri"/>
                        <a:cs typeface="Calibri"/>
                        <a:sym typeface="Calibri"/>
                      </a:endParaRPr>
                    </a:p>
                  </a:txBody>
                  <a:tcPr marL="91425" marR="91425" marT="91425" marB="91425"/>
                </a:tc>
                <a:tc>
                  <a:txBody>
                    <a:bodyPr/>
                    <a:lstStyle/>
                    <a:p>
                      <a:pPr marL="0" lvl="0" indent="0">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Greg Janée, Tom Brittnacher</a:t>
                      </a:r>
                      <a:endParaRPr sz="180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1541675">
                <a:tc>
                  <a:txBody>
                    <a:bodyPr/>
                    <a:lstStyle/>
                    <a:p>
                      <a:pPr marL="0" lvl="0" indent="0">
                        <a:spcBef>
                          <a:spcPts val="0"/>
                        </a:spcBef>
                        <a:spcAft>
                          <a:spcPts val="0"/>
                        </a:spcAft>
                        <a:buNone/>
                      </a:pPr>
                      <a:r>
                        <a:rPr lang="en" sz="1800">
                          <a:latin typeface="Calibri"/>
                          <a:ea typeface="Calibri"/>
                          <a:cs typeface="Calibri"/>
                          <a:sym typeface="Calibri"/>
                        </a:rPr>
                        <a:t>What We Do</a:t>
                      </a:r>
                      <a:endParaRPr sz="1800">
                        <a:latin typeface="Calibri"/>
                        <a:ea typeface="Calibri"/>
                        <a:cs typeface="Calibri"/>
                        <a:sym typeface="Calibri"/>
                      </a:endParaRPr>
                    </a:p>
                    <a:p>
                      <a:pPr marL="0" lvl="0" indent="0">
                        <a:spcBef>
                          <a:spcPts val="0"/>
                        </a:spcBef>
                        <a:spcAft>
                          <a:spcPts val="0"/>
                        </a:spcAft>
                        <a:buNone/>
                      </a:pPr>
                      <a:endParaRPr sz="1800">
                        <a:latin typeface="Calibri"/>
                        <a:ea typeface="Calibri"/>
                        <a:cs typeface="Calibri"/>
                        <a:sym typeface="Calibri"/>
                      </a:endParaRPr>
                    </a:p>
                    <a:p>
                      <a:pPr marL="0" lvl="0" indent="0">
                        <a:spcBef>
                          <a:spcPts val="0"/>
                        </a:spcBef>
                        <a:spcAft>
                          <a:spcPts val="0"/>
                        </a:spcAft>
                        <a:buNone/>
                      </a:pPr>
                      <a:endParaRPr sz="1800">
                        <a:latin typeface="Calibri"/>
                        <a:ea typeface="Calibri"/>
                        <a:cs typeface="Calibri"/>
                        <a:sym typeface="Calibri"/>
                      </a:endParaRPr>
                    </a:p>
                  </a:txBody>
                  <a:tcPr marL="91425" marR="91425" marT="91425" marB="91425"/>
                </a:tc>
                <a:tc>
                  <a:txBody>
                    <a:bodyPr/>
                    <a:lstStyle/>
                    <a:p>
                      <a:pPr marL="0" lvl="0" indent="0">
                        <a:spcBef>
                          <a:spcPts val="0"/>
                        </a:spcBef>
                        <a:spcAft>
                          <a:spcPts val="0"/>
                        </a:spcAft>
                        <a:buNone/>
                      </a:pPr>
                      <a:r>
                        <a:rPr lang="en" sz="1800">
                          <a:latin typeface="Calibri"/>
                          <a:ea typeface="Calibri"/>
                          <a:cs typeface="Calibri"/>
                          <a:sym typeface="Calibri"/>
                        </a:rPr>
                        <a:t>Assist researchers with managing and curating their research data</a:t>
                      </a:r>
                      <a:endParaRPr sz="1800">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5" name="Shape 129">
            <a:extLst>
              <a:ext uri="{FF2B5EF4-FFF2-40B4-BE49-F238E27FC236}">
                <a16:creationId xmlns:a16="http://schemas.microsoft.com/office/drawing/2014/main" id="{FF478AA9-B509-B34A-8AD7-80BB55BEEDC6}"/>
              </a:ext>
            </a:extLst>
          </p:cNvPr>
          <p:cNvSpPr txBox="1">
            <a:spLocks/>
          </p:cNvSpPr>
          <p:nvPr/>
        </p:nvSpPr>
        <p:spPr>
          <a:xfrm>
            <a:off x="715775" y="229225"/>
            <a:ext cx="7285200" cy="702000"/>
          </a:xfrm>
          <a:prstGeom prst="rect">
            <a:avLst/>
          </a:prstGeom>
          <a:noFill/>
          <a:ln>
            <a:noFill/>
          </a:ln>
        </p:spPr>
        <p:txBody>
          <a:bodyPr spcFirstLastPara="1" wrap="square" lIns="68575" tIns="68575" rIns="68575" bIns="68575"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pPr algn="l"/>
            <a:r>
              <a:rPr lang="en-US" sz="3000"/>
              <a:t>Activities</a:t>
            </a:r>
          </a:p>
        </p:txBody>
      </p:sp>
      <p:sp>
        <p:nvSpPr>
          <p:cNvPr id="2" name="Rectangle 1">
            <a:extLst>
              <a:ext uri="{FF2B5EF4-FFF2-40B4-BE49-F238E27FC236}">
                <a16:creationId xmlns:a16="http://schemas.microsoft.com/office/drawing/2014/main" id="{0416CD98-0698-0647-BF30-F7BF3FF3EAC1}"/>
              </a:ext>
            </a:extLst>
          </p:cNvPr>
          <p:cNvSpPr/>
          <p:nvPr/>
        </p:nvSpPr>
        <p:spPr>
          <a:xfrm>
            <a:off x="892098" y="1139384"/>
            <a:ext cx="7560526" cy="2428357"/>
          </a:xfrm>
          <a:prstGeom prst="rect">
            <a:avLst/>
          </a:prstGeom>
        </p:spPr>
        <p:txBody>
          <a:bodyPr wrap="square">
            <a:spAutoFit/>
          </a:bodyPr>
          <a:lstStyle/>
          <a:p>
            <a:pPr marL="285750" lvl="0" indent="-285750">
              <a:lnSpc>
                <a:spcPct val="115000"/>
              </a:lnSpc>
              <a:buClr>
                <a:schemeClr val="dk1"/>
              </a:buClr>
              <a:buSzPts val="1100"/>
              <a:buFont typeface="Wingdings" pitchFamily="2" charset="2"/>
              <a:buChar char="Ø"/>
            </a:pPr>
            <a:r>
              <a:rPr lang="en-US" sz="1800">
                <a:solidFill>
                  <a:schemeClr val="dk1"/>
                </a:solidFill>
              </a:rPr>
              <a:t>Connect researchers with curation services, whether the latter be internally-provided or externally-provided</a:t>
            </a:r>
          </a:p>
          <a:p>
            <a:pPr lvl="0">
              <a:lnSpc>
                <a:spcPct val="115000"/>
              </a:lnSpc>
              <a:buClr>
                <a:schemeClr val="dk1"/>
              </a:buClr>
              <a:buSzPts val="1100"/>
            </a:pPr>
            <a:endParaRPr lang="en-US" sz="800">
              <a:solidFill>
                <a:schemeClr val="dk1"/>
              </a:solidFill>
            </a:endParaRPr>
          </a:p>
          <a:p>
            <a:pPr marL="285750" lvl="0" indent="-285750">
              <a:lnSpc>
                <a:spcPct val="115000"/>
              </a:lnSpc>
              <a:buClr>
                <a:schemeClr val="dk1"/>
              </a:buClr>
              <a:buSzPts val="1100"/>
              <a:buFont typeface="Wingdings" pitchFamily="2" charset="2"/>
              <a:buChar char="Ø"/>
            </a:pPr>
            <a:r>
              <a:rPr lang="en-US" sz="1800">
                <a:solidFill>
                  <a:schemeClr val="dk1"/>
                </a:solidFill>
              </a:rPr>
              <a:t>Provide consultation during the initial phases of projects</a:t>
            </a:r>
          </a:p>
          <a:p>
            <a:pPr lvl="0">
              <a:lnSpc>
                <a:spcPct val="115000"/>
              </a:lnSpc>
              <a:buClr>
                <a:schemeClr val="dk1"/>
              </a:buClr>
              <a:buSzPts val="1100"/>
            </a:pPr>
            <a:endParaRPr lang="en-US" sz="800">
              <a:solidFill>
                <a:schemeClr val="dk1"/>
              </a:solidFill>
            </a:endParaRPr>
          </a:p>
          <a:p>
            <a:pPr marL="285750" lvl="0" indent="-285750">
              <a:lnSpc>
                <a:spcPct val="115000"/>
              </a:lnSpc>
              <a:buClr>
                <a:schemeClr val="dk1"/>
              </a:buClr>
              <a:buSzPts val="1100"/>
              <a:buFont typeface="Wingdings" pitchFamily="2" charset="2"/>
              <a:buChar char="Ø"/>
            </a:pPr>
            <a:r>
              <a:rPr lang="en-US" sz="1800">
                <a:solidFill>
                  <a:schemeClr val="dk1"/>
                </a:solidFill>
              </a:rPr>
              <a:t>Hands-on assist in establishing effective day-to-day data management strategies</a:t>
            </a:r>
          </a:p>
          <a:p>
            <a:pPr lvl="0">
              <a:lnSpc>
                <a:spcPct val="115000"/>
              </a:lnSpc>
              <a:buClr>
                <a:schemeClr val="dk1"/>
              </a:buClr>
              <a:buSzPts val="1100"/>
            </a:pPr>
            <a:endParaRPr lang="en-US" sz="800">
              <a:solidFill>
                <a:schemeClr val="dk1"/>
              </a:solidFill>
            </a:endParaRPr>
          </a:p>
          <a:p>
            <a:pPr marL="285750" lvl="0" indent="-285750">
              <a:lnSpc>
                <a:spcPct val="115000"/>
              </a:lnSpc>
              <a:buClr>
                <a:schemeClr val="dk1"/>
              </a:buClr>
              <a:buSzPts val="1100"/>
              <a:buFont typeface="Wingdings" pitchFamily="2" charset="2"/>
              <a:buChar char="Ø"/>
            </a:pPr>
            <a:r>
              <a:rPr lang="en-US" sz="1800">
                <a:solidFill>
                  <a:schemeClr val="dk1"/>
                </a:solidFill>
              </a:rPr>
              <a:t>Identify solutions for long-term archiving of final products</a:t>
            </a:r>
          </a:p>
        </p:txBody>
      </p:sp>
      <p:grpSp>
        <p:nvGrpSpPr>
          <p:cNvPr id="10" name="Group 9">
            <a:extLst>
              <a:ext uri="{FF2B5EF4-FFF2-40B4-BE49-F238E27FC236}">
                <a16:creationId xmlns:a16="http://schemas.microsoft.com/office/drawing/2014/main" id="{9303EE7C-5EDC-C348-B4D6-D89AE48812E7}"/>
              </a:ext>
            </a:extLst>
          </p:cNvPr>
          <p:cNvGrpSpPr/>
          <p:nvPr/>
        </p:nvGrpSpPr>
        <p:grpSpPr>
          <a:xfrm>
            <a:off x="1241981" y="1777912"/>
            <a:ext cx="6572789" cy="2398098"/>
            <a:chOff x="1241981" y="1777912"/>
            <a:chExt cx="6572789" cy="2398098"/>
          </a:xfrm>
        </p:grpSpPr>
        <p:cxnSp>
          <p:nvCxnSpPr>
            <p:cNvPr id="9" name="Straight Connector 8">
              <a:extLst>
                <a:ext uri="{FF2B5EF4-FFF2-40B4-BE49-F238E27FC236}">
                  <a16:creationId xmlns:a16="http://schemas.microsoft.com/office/drawing/2014/main" id="{B89140EA-9721-EE4D-924B-6DD60ED8B2A8}"/>
                </a:ext>
              </a:extLst>
            </p:cNvPr>
            <p:cNvCxnSpPr>
              <a:cxnSpLocks/>
            </p:cNvCxnSpPr>
            <p:nvPr/>
          </p:nvCxnSpPr>
          <p:spPr>
            <a:xfrm>
              <a:off x="1241981" y="1777912"/>
              <a:ext cx="190023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E6ED02-AA6C-4549-BC8B-070702F4BE32}"/>
                </a:ext>
              </a:extLst>
            </p:cNvPr>
            <p:cNvSpPr txBox="1"/>
            <p:nvPr/>
          </p:nvSpPr>
          <p:spPr>
            <a:xfrm>
              <a:off x="4358375" y="3775900"/>
              <a:ext cx="3456395" cy="400110"/>
            </a:xfrm>
            <a:prstGeom prst="rect">
              <a:avLst/>
            </a:prstGeom>
            <a:noFill/>
          </p:spPr>
          <p:txBody>
            <a:bodyPr wrap="none" rtlCol="0">
              <a:spAutoFit/>
            </a:bodyPr>
            <a:lstStyle/>
            <a:p>
              <a:r>
                <a:rPr lang="en-US" sz="2000" b="1">
                  <a:solidFill>
                    <a:srgbClr val="FF0000"/>
                  </a:solidFill>
                </a:rPr>
                <a:t>*Data Collective pilot effort</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CBD966-1825-8B43-889E-66306DB3BD9B}"/>
              </a:ext>
            </a:extLst>
          </p:cNvPr>
          <p:cNvSpPr txBox="1"/>
          <p:nvPr/>
        </p:nvSpPr>
        <p:spPr>
          <a:xfrm>
            <a:off x="548640" y="557784"/>
            <a:ext cx="7003656" cy="646331"/>
          </a:xfrm>
          <a:prstGeom prst="rect">
            <a:avLst/>
          </a:prstGeom>
          <a:noFill/>
        </p:spPr>
        <p:txBody>
          <a:bodyPr wrap="square" rtlCol="0">
            <a:spAutoFit/>
          </a:bodyPr>
          <a:lstStyle/>
          <a:p>
            <a:r>
              <a:rPr lang="en-US" sz="1800">
                <a:solidFill>
                  <a:schemeClr val="dk1"/>
                </a:solidFill>
                <a:highlight>
                  <a:srgbClr val="FFFFFF"/>
                </a:highlight>
              </a:rPr>
              <a:t>“</a:t>
            </a:r>
            <a:r>
              <a:rPr lang="en-US" sz="1800"/>
              <a:t>I have generated many thousands of new radiometric age determinations over the past three decades...</a:t>
            </a:r>
          </a:p>
        </p:txBody>
      </p:sp>
      <p:pic>
        <p:nvPicPr>
          <p:cNvPr id="7" name="Picture 6">
            <a:extLst>
              <a:ext uri="{FF2B5EF4-FFF2-40B4-BE49-F238E27FC236}">
                <a16:creationId xmlns:a16="http://schemas.microsoft.com/office/drawing/2014/main" id="{7593EE0D-2155-E042-8CA3-2A1E513D9C6E}"/>
              </a:ext>
            </a:extLst>
          </p:cNvPr>
          <p:cNvPicPr>
            <a:picLocks noChangeAspect="1"/>
          </p:cNvPicPr>
          <p:nvPr/>
        </p:nvPicPr>
        <p:blipFill>
          <a:blip r:embed="rId3"/>
          <a:stretch>
            <a:fillRect/>
          </a:stretch>
        </p:blipFill>
        <p:spPr>
          <a:xfrm>
            <a:off x="4159405" y="1707521"/>
            <a:ext cx="4562589" cy="3155791"/>
          </a:xfrm>
          <a:prstGeom prst="rect">
            <a:avLst/>
          </a:prstGeom>
        </p:spPr>
      </p:pic>
      <p:grpSp>
        <p:nvGrpSpPr>
          <p:cNvPr id="18" name="Group 17">
            <a:extLst>
              <a:ext uri="{FF2B5EF4-FFF2-40B4-BE49-F238E27FC236}">
                <a16:creationId xmlns:a16="http://schemas.microsoft.com/office/drawing/2014/main" id="{60ABFA58-2993-B849-815E-2D8EDD41805A}"/>
              </a:ext>
            </a:extLst>
          </p:cNvPr>
          <p:cNvGrpSpPr/>
          <p:nvPr/>
        </p:nvGrpSpPr>
        <p:grpSpPr>
          <a:xfrm>
            <a:off x="1097280" y="1572768"/>
            <a:ext cx="6326624" cy="923330"/>
            <a:chOff x="1097280" y="1572768"/>
            <a:chExt cx="6326624" cy="923330"/>
          </a:xfrm>
        </p:grpSpPr>
        <p:sp>
          <p:nvSpPr>
            <p:cNvPr id="4" name="TextBox 3">
              <a:extLst>
                <a:ext uri="{FF2B5EF4-FFF2-40B4-BE49-F238E27FC236}">
                  <a16:creationId xmlns:a16="http://schemas.microsoft.com/office/drawing/2014/main" id="{73154A10-A90C-A744-9818-820F50156EF6}"/>
                </a:ext>
              </a:extLst>
            </p:cNvPr>
            <p:cNvSpPr txBox="1"/>
            <p:nvPr/>
          </p:nvSpPr>
          <p:spPr>
            <a:xfrm>
              <a:off x="1097280" y="1572768"/>
              <a:ext cx="6326624" cy="923330"/>
            </a:xfrm>
            <a:prstGeom prst="rect">
              <a:avLst/>
            </a:prstGeom>
            <a:noFill/>
          </p:spPr>
          <p:txBody>
            <a:bodyPr wrap="square" rtlCol="0">
              <a:spAutoFit/>
            </a:bodyPr>
            <a:lstStyle/>
            <a:p>
              <a:r>
                <a:rPr lang="en-US" sz="1800">
                  <a:solidFill>
                    <a:schemeClr val="dk1"/>
                  </a:solidFill>
                </a:rPr>
                <a:t>Right now much of this data</a:t>
              </a:r>
              <a:br>
                <a:rPr lang="en-US" sz="1800">
                  <a:solidFill>
                    <a:schemeClr val="dk1"/>
                  </a:solidFill>
                </a:rPr>
              </a:br>
              <a:r>
                <a:rPr lang="en-US" sz="1800">
                  <a:solidFill>
                    <a:schemeClr val="dk1"/>
                  </a:solidFill>
                </a:rPr>
                <a:t>is in file folders as well as</a:t>
              </a:r>
              <a:br>
                <a:rPr lang="en-US" sz="1800">
                  <a:solidFill>
                    <a:schemeClr val="dk1"/>
                  </a:solidFill>
                </a:rPr>
              </a:br>
              <a:r>
                <a:rPr lang="en-US" sz="1800">
                  <a:solidFill>
                    <a:schemeClr val="dk1"/>
                  </a:solidFill>
                </a:rPr>
                <a:t>on various hard disks...</a:t>
              </a:r>
              <a:endParaRPr lang="en-US" sz="1800"/>
            </a:p>
          </p:txBody>
        </p:sp>
        <p:cxnSp>
          <p:nvCxnSpPr>
            <p:cNvPr id="11" name="Straight Connector 10">
              <a:extLst>
                <a:ext uri="{FF2B5EF4-FFF2-40B4-BE49-F238E27FC236}">
                  <a16:creationId xmlns:a16="http://schemas.microsoft.com/office/drawing/2014/main" id="{4DA32BD3-8F77-F74F-9B0F-D55045530EB9}"/>
                </a:ext>
              </a:extLst>
            </p:cNvPr>
            <p:cNvCxnSpPr>
              <a:cxnSpLocks/>
            </p:cNvCxnSpPr>
            <p:nvPr/>
          </p:nvCxnSpPr>
          <p:spPr>
            <a:xfrm>
              <a:off x="1498376" y="2430671"/>
              <a:ext cx="74581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CF5B1490-0E0C-714A-ABF1-1D1474237692}"/>
              </a:ext>
            </a:extLst>
          </p:cNvPr>
          <p:cNvGrpSpPr/>
          <p:nvPr/>
        </p:nvGrpSpPr>
        <p:grpSpPr>
          <a:xfrm>
            <a:off x="1371600" y="2523074"/>
            <a:ext cx="6166133" cy="1200329"/>
            <a:chOff x="1371600" y="2523074"/>
            <a:chExt cx="6166133" cy="1200329"/>
          </a:xfrm>
        </p:grpSpPr>
        <p:sp>
          <p:nvSpPr>
            <p:cNvPr id="5" name="TextBox 4">
              <a:extLst>
                <a:ext uri="{FF2B5EF4-FFF2-40B4-BE49-F238E27FC236}">
                  <a16:creationId xmlns:a16="http://schemas.microsoft.com/office/drawing/2014/main" id="{00EB5A08-B095-E143-9A69-52CB26C3188B}"/>
                </a:ext>
              </a:extLst>
            </p:cNvPr>
            <p:cNvSpPr txBox="1"/>
            <p:nvPr/>
          </p:nvSpPr>
          <p:spPr>
            <a:xfrm>
              <a:off x="1371600" y="2523074"/>
              <a:ext cx="6166133" cy="1200329"/>
            </a:xfrm>
            <a:prstGeom prst="rect">
              <a:avLst/>
            </a:prstGeom>
            <a:noFill/>
          </p:spPr>
          <p:txBody>
            <a:bodyPr wrap="square" rtlCol="0">
              <a:spAutoFit/>
            </a:bodyPr>
            <a:lstStyle/>
            <a:p>
              <a:r>
                <a:rPr lang="en-US" sz="1800">
                  <a:solidFill>
                    <a:schemeClr val="dk1"/>
                  </a:solidFill>
                </a:rPr>
                <a:t>...but it would be</a:t>
              </a:r>
              <a:br>
                <a:rPr lang="en-US" sz="1800">
                  <a:solidFill>
                    <a:schemeClr val="dk1"/>
                  </a:solidFill>
                </a:rPr>
              </a:br>
              <a:r>
                <a:rPr lang="en-US" sz="1800">
                  <a:solidFill>
                    <a:schemeClr val="dk1"/>
                  </a:solidFill>
                </a:rPr>
                <a:t>incredibly useful to get</a:t>
              </a:r>
              <a:br>
                <a:rPr lang="en-US" sz="1800">
                  <a:solidFill>
                    <a:schemeClr val="dk1"/>
                  </a:solidFill>
                </a:rPr>
              </a:br>
              <a:r>
                <a:rPr lang="en-US" sz="1800">
                  <a:solidFill>
                    <a:schemeClr val="dk1"/>
                  </a:solidFill>
                </a:rPr>
                <a:t>this all into a searchable</a:t>
              </a:r>
              <a:br>
                <a:rPr lang="en-US" sz="1800">
                  <a:solidFill>
                    <a:schemeClr val="dk1"/>
                  </a:solidFill>
                </a:rPr>
              </a:br>
              <a:r>
                <a:rPr lang="en-US" sz="1800">
                  <a:solidFill>
                    <a:schemeClr val="dk1"/>
                  </a:solidFill>
                </a:rPr>
                <a:t>data repository.”</a:t>
              </a:r>
              <a:endParaRPr lang="en-US" sz="1800"/>
            </a:p>
          </p:txBody>
        </p:sp>
        <p:cxnSp>
          <p:nvCxnSpPr>
            <p:cNvPr id="13" name="Straight Connector 12">
              <a:extLst>
                <a:ext uri="{FF2B5EF4-FFF2-40B4-BE49-F238E27FC236}">
                  <a16:creationId xmlns:a16="http://schemas.microsoft.com/office/drawing/2014/main" id="{4BFC062D-AF90-8D4F-B6CB-D8CD4C0B88F5}"/>
                </a:ext>
              </a:extLst>
            </p:cNvPr>
            <p:cNvCxnSpPr>
              <a:cxnSpLocks/>
            </p:cNvCxnSpPr>
            <p:nvPr/>
          </p:nvCxnSpPr>
          <p:spPr>
            <a:xfrm>
              <a:off x="2492348" y="3100961"/>
              <a:ext cx="59881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58BC6242-37DC-DF40-A892-936CC1F2BB4B}"/>
              </a:ext>
            </a:extLst>
          </p:cNvPr>
          <p:cNvGrpSpPr/>
          <p:nvPr/>
        </p:nvGrpSpPr>
        <p:grpSpPr>
          <a:xfrm>
            <a:off x="822960" y="1215321"/>
            <a:ext cx="6665140" cy="369332"/>
            <a:chOff x="822960" y="1207008"/>
            <a:chExt cx="6665140" cy="369332"/>
          </a:xfrm>
        </p:grpSpPr>
        <p:sp>
          <p:nvSpPr>
            <p:cNvPr id="3" name="TextBox 2">
              <a:extLst>
                <a:ext uri="{FF2B5EF4-FFF2-40B4-BE49-F238E27FC236}">
                  <a16:creationId xmlns:a16="http://schemas.microsoft.com/office/drawing/2014/main" id="{962E459F-8355-D34A-8610-292A85EC55AB}"/>
                </a:ext>
              </a:extLst>
            </p:cNvPr>
            <p:cNvSpPr txBox="1"/>
            <p:nvPr/>
          </p:nvSpPr>
          <p:spPr>
            <a:xfrm>
              <a:off x="822960" y="1207008"/>
              <a:ext cx="6665140" cy="369332"/>
            </a:xfrm>
            <a:prstGeom prst="rect">
              <a:avLst/>
            </a:prstGeom>
            <a:noFill/>
          </p:spPr>
          <p:txBody>
            <a:bodyPr wrap="square" rtlCol="0">
              <a:spAutoFit/>
            </a:bodyPr>
            <a:lstStyle/>
            <a:p>
              <a:r>
                <a:rPr lang="en-US" sz="1800">
                  <a:solidFill>
                    <a:schemeClr val="dk1"/>
                  </a:solidFill>
                </a:rPr>
                <a:t>Most of these analyses are in digital format...</a:t>
              </a:r>
              <a:endParaRPr lang="en-US" sz="1800"/>
            </a:p>
          </p:txBody>
        </p:sp>
        <p:cxnSp>
          <p:nvCxnSpPr>
            <p:cNvPr id="16" name="Straight Connector 15">
              <a:extLst>
                <a:ext uri="{FF2B5EF4-FFF2-40B4-BE49-F238E27FC236}">
                  <a16:creationId xmlns:a16="http://schemas.microsoft.com/office/drawing/2014/main" id="{0079EA45-8C1E-CF40-914C-8165F454C334}"/>
                </a:ext>
              </a:extLst>
            </p:cNvPr>
            <p:cNvCxnSpPr>
              <a:cxnSpLocks/>
            </p:cNvCxnSpPr>
            <p:nvPr/>
          </p:nvCxnSpPr>
          <p:spPr>
            <a:xfrm>
              <a:off x="877987" y="1510876"/>
              <a:ext cx="55430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4419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4" name="TextBox 3">
            <a:extLst>
              <a:ext uri="{FF2B5EF4-FFF2-40B4-BE49-F238E27FC236}">
                <a16:creationId xmlns:a16="http://schemas.microsoft.com/office/drawing/2014/main" id="{CD187359-75AE-994A-8990-8BAF278ECD3F}"/>
              </a:ext>
            </a:extLst>
          </p:cNvPr>
          <p:cNvSpPr txBox="1"/>
          <p:nvPr/>
        </p:nvSpPr>
        <p:spPr>
          <a:xfrm>
            <a:off x="1070172" y="558350"/>
            <a:ext cx="7003656" cy="646331"/>
          </a:xfrm>
          <a:prstGeom prst="rect">
            <a:avLst/>
          </a:prstGeom>
          <a:noFill/>
        </p:spPr>
        <p:txBody>
          <a:bodyPr wrap="square" rtlCol="0">
            <a:spAutoFit/>
          </a:bodyPr>
          <a:lstStyle/>
          <a:p>
            <a:r>
              <a:rPr lang="en-US" sz="1800">
                <a:solidFill>
                  <a:schemeClr val="dk1"/>
                </a:solidFill>
                <a:highlight>
                  <a:srgbClr val="FFFFFF"/>
                </a:highlight>
              </a:rPr>
              <a:t>“</a:t>
            </a:r>
            <a:r>
              <a:rPr lang="en-US" sz="1800">
                <a:highlight>
                  <a:srgbClr val="FFFFFF"/>
                </a:highlight>
              </a:rPr>
              <a:t>I have an extensive database currently maintained by Instructional Development...”</a:t>
            </a:r>
            <a:endParaRPr lang="en-US" sz="1800"/>
          </a:p>
        </p:txBody>
      </p:sp>
      <p:cxnSp>
        <p:nvCxnSpPr>
          <p:cNvPr id="10" name="Straight Connector 9">
            <a:extLst>
              <a:ext uri="{FF2B5EF4-FFF2-40B4-BE49-F238E27FC236}">
                <a16:creationId xmlns:a16="http://schemas.microsoft.com/office/drawing/2014/main" id="{0E8EC164-8AD6-7945-B04D-D615ADAAD2FA}"/>
              </a:ext>
            </a:extLst>
          </p:cNvPr>
          <p:cNvCxnSpPr>
            <a:cxnSpLocks/>
          </p:cNvCxnSpPr>
          <p:nvPr/>
        </p:nvCxnSpPr>
        <p:spPr>
          <a:xfrm>
            <a:off x="3228722" y="863513"/>
            <a:ext cx="97104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7FBA1DE-0C55-6346-B2B9-9E8438B613CD}"/>
              </a:ext>
            </a:extLst>
          </p:cNvPr>
          <p:cNvCxnSpPr>
            <a:cxnSpLocks/>
          </p:cNvCxnSpPr>
          <p:nvPr/>
        </p:nvCxnSpPr>
        <p:spPr>
          <a:xfrm>
            <a:off x="4276769" y="863513"/>
            <a:ext cx="204310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E9D6E80-B612-1042-B45A-1B214BB5702A}"/>
              </a:ext>
            </a:extLst>
          </p:cNvPr>
          <p:cNvGrpSpPr/>
          <p:nvPr/>
        </p:nvGrpSpPr>
        <p:grpSpPr>
          <a:xfrm>
            <a:off x="652990" y="1435903"/>
            <a:ext cx="7838021" cy="2909856"/>
            <a:chOff x="772915" y="1435903"/>
            <a:chExt cx="7838021" cy="2909856"/>
          </a:xfrm>
        </p:grpSpPr>
        <p:pic>
          <p:nvPicPr>
            <p:cNvPr id="16" name="Picture 15">
              <a:extLst>
                <a:ext uri="{FF2B5EF4-FFF2-40B4-BE49-F238E27FC236}">
                  <a16:creationId xmlns:a16="http://schemas.microsoft.com/office/drawing/2014/main" id="{ADE604E8-94A7-B946-A43A-A2E6CEAFE632}"/>
                </a:ext>
              </a:extLst>
            </p:cNvPr>
            <p:cNvPicPr>
              <a:picLocks noChangeAspect="1"/>
            </p:cNvPicPr>
            <p:nvPr/>
          </p:nvPicPr>
          <p:blipFill>
            <a:blip r:embed="rId3"/>
            <a:stretch>
              <a:fillRect/>
            </a:stretch>
          </p:blipFill>
          <p:spPr>
            <a:xfrm>
              <a:off x="772915" y="1435903"/>
              <a:ext cx="2629913" cy="1883974"/>
            </a:xfrm>
            <a:prstGeom prst="rect">
              <a:avLst/>
            </a:prstGeom>
          </p:spPr>
        </p:pic>
        <p:pic>
          <p:nvPicPr>
            <p:cNvPr id="3" name="Picture 2">
              <a:extLst>
                <a:ext uri="{FF2B5EF4-FFF2-40B4-BE49-F238E27FC236}">
                  <a16:creationId xmlns:a16="http://schemas.microsoft.com/office/drawing/2014/main" id="{C8766F73-BEF0-C044-936A-11145A36F350}"/>
                </a:ext>
              </a:extLst>
            </p:cNvPr>
            <p:cNvPicPr>
              <a:picLocks noChangeAspect="1"/>
            </p:cNvPicPr>
            <p:nvPr/>
          </p:nvPicPr>
          <p:blipFill>
            <a:blip r:embed="rId4"/>
            <a:stretch>
              <a:fillRect/>
            </a:stretch>
          </p:blipFill>
          <p:spPr>
            <a:xfrm>
              <a:off x="3079148" y="2293995"/>
              <a:ext cx="5531788" cy="2051764"/>
            </a:xfrm>
            <a:prstGeom prst="rect">
              <a:avLst/>
            </a:prstGeom>
            <a:effectLst>
              <a:outerShdw blurRad="50800" dist="38100" dir="2700000" algn="tl" rotWithShape="0">
                <a:prstClr val="black">
                  <a:alpha val="40000"/>
                </a:prstClr>
              </a:outerShdw>
            </a:effectLst>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4" name="TextBox 3">
            <a:extLst>
              <a:ext uri="{FF2B5EF4-FFF2-40B4-BE49-F238E27FC236}">
                <a16:creationId xmlns:a16="http://schemas.microsoft.com/office/drawing/2014/main" id="{CD187359-75AE-994A-8990-8BAF278ECD3F}"/>
              </a:ext>
            </a:extLst>
          </p:cNvPr>
          <p:cNvSpPr txBox="1"/>
          <p:nvPr/>
        </p:nvSpPr>
        <p:spPr>
          <a:xfrm>
            <a:off x="392464" y="558350"/>
            <a:ext cx="8359072" cy="861774"/>
          </a:xfrm>
          <a:prstGeom prst="rect">
            <a:avLst/>
          </a:prstGeom>
          <a:noFill/>
        </p:spPr>
        <p:txBody>
          <a:bodyPr wrap="square" rtlCol="0">
            <a:spAutoFit/>
          </a:bodyPr>
          <a:lstStyle/>
          <a:p>
            <a:r>
              <a:rPr lang="en-US" sz="1800">
                <a:solidFill>
                  <a:schemeClr val="dk1"/>
                </a:solidFill>
                <a:highlight>
                  <a:srgbClr val="FFFFFF"/>
                </a:highlight>
              </a:rPr>
              <a:t>“I would like to archive .mat files (MATLAB data files) and plotting scripts</a:t>
            </a:r>
            <a:br>
              <a:rPr lang="en-US" sz="1800">
                <a:solidFill>
                  <a:schemeClr val="dk1"/>
                </a:solidFill>
                <a:highlight>
                  <a:srgbClr val="FFFFFF"/>
                </a:highlight>
              </a:rPr>
            </a:br>
            <a:r>
              <a:rPr lang="en-US" sz="1800">
                <a:solidFill>
                  <a:schemeClr val="dk1"/>
                </a:solidFill>
                <a:highlight>
                  <a:srgbClr val="FFFFFF"/>
                </a:highlight>
              </a:rPr>
              <a:t>(.m files) that accompany a paper </a:t>
            </a:r>
            <a:r>
              <a:rPr lang="en-US" sz="1800">
                <a:highlight>
                  <a:srgbClr val="FFFFFF"/>
                </a:highlight>
              </a:rPr>
              <a:t>I currently have in final stages of revision...”</a:t>
            </a:r>
            <a:endParaRPr lang="en-US" sz="1800"/>
          </a:p>
          <a:p>
            <a:endParaRPr lang="en-US"/>
          </a:p>
        </p:txBody>
      </p:sp>
      <p:pic>
        <p:nvPicPr>
          <p:cNvPr id="6" name="Picture 5">
            <a:extLst>
              <a:ext uri="{FF2B5EF4-FFF2-40B4-BE49-F238E27FC236}">
                <a16:creationId xmlns:a16="http://schemas.microsoft.com/office/drawing/2014/main" id="{5FBFB336-78DF-FE44-884C-CD9F944C9A02}"/>
              </a:ext>
            </a:extLst>
          </p:cNvPr>
          <p:cNvPicPr>
            <a:picLocks noChangeAspect="1"/>
          </p:cNvPicPr>
          <p:nvPr/>
        </p:nvPicPr>
        <p:blipFill>
          <a:blip r:embed="rId3"/>
          <a:stretch>
            <a:fillRect/>
          </a:stretch>
        </p:blipFill>
        <p:spPr>
          <a:xfrm>
            <a:off x="915411" y="1999800"/>
            <a:ext cx="3429000" cy="2260600"/>
          </a:xfrm>
          <a:prstGeom prst="rect">
            <a:avLst/>
          </a:prstGeom>
        </p:spPr>
      </p:pic>
      <p:pic>
        <p:nvPicPr>
          <p:cNvPr id="8" name="Picture 7">
            <a:extLst>
              <a:ext uri="{FF2B5EF4-FFF2-40B4-BE49-F238E27FC236}">
                <a16:creationId xmlns:a16="http://schemas.microsoft.com/office/drawing/2014/main" id="{A278CE0C-705B-B34C-B7D9-4943338B0694}"/>
              </a:ext>
            </a:extLst>
          </p:cNvPr>
          <p:cNvPicPr>
            <a:picLocks noChangeAspect="1"/>
          </p:cNvPicPr>
          <p:nvPr/>
        </p:nvPicPr>
        <p:blipFill>
          <a:blip r:embed="rId4"/>
          <a:stretch>
            <a:fillRect/>
          </a:stretch>
        </p:blipFill>
        <p:spPr>
          <a:xfrm>
            <a:off x="4936140" y="1877605"/>
            <a:ext cx="3787073" cy="2504991"/>
          </a:xfrm>
          <a:prstGeom prst="rect">
            <a:avLst/>
          </a:prstGeom>
        </p:spPr>
      </p:pic>
      <p:cxnSp>
        <p:nvCxnSpPr>
          <p:cNvPr id="10" name="Straight Connector 9">
            <a:extLst>
              <a:ext uri="{FF2B5EF4-FFF2-40B4-BE49-F238E27FC236}">
                <a16:creationId xmlns:a16="http://schemas.microsoft.com/office/drawing/2014/main" id="{0E8EC164-8AD6-7945-B04D-D615ADAAD2FA}"/>
              </a:ext>
            </a:extLst>
          </p:cNvPr>
          <p:cNvCxnSpPr/>
          <p:nvPr/>
        </p:nvCxnSpPr>
        <p:spPr>
          <a:xfrm>
            <a:off x="1388771" y="1134859"/>
            <a:ext cx="245997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7FBA1DE-0C55-6346-B2B9-9E8438B613CD}"/>
              </a:ext>
            </a:extLst>
          </p:cNvPr>
          <p:cNvCxnSpPr>
            <a:cxnSpLocks/>
          </p:cNvCxnSpPr>
          <p:nvPr/>
        </p:nvCxnSpPr>
        <p:spPr>
          <a:xfrm>
            <a:off x="5878995" y="863513"/>
            <a:ext cx="192685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11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AA462B8-6DD7-204E-B5CF-DED82519C7EC}"/>
              </a:ext>
            </a:extLst>
          </p:cNvPr>
          <p:cNvPicPr>
            <a:picLocks noChangeAspect="1"/>
          </p:cNvPicPr>
          <p:nvPr/>
        </p:nvPicPr>
        <p:blipFill>
          <a:blip r:embed="rId3"/>
          <a:stretch>
            <a:fillRect/>
          </a:stretch>
        </p:blipFill>
        <p:spPr>
          <a:xfrm>
            <a:off x="3989373" y="2719505"/>
            <a:ext cx="4762163" cy="2099011"/>
          </a:xfrm>
          <a:prstGeom prst="rect">
            <a:avLst/>
          </a:prstGeom>
        </p:spPr>
      </p:pic>
      <p:sp>
        <p:nvSpPr>
          <p:cNvPr id="2" name="TextBox 1">
            <a:extLst>
              <a:ext uri="{FF2B5EF4-FFF2-40B4-BE49-F238E27FC236}">
                <a16:creationId xmlns:a16="http://schemas.microsoft.com/office/drawing/2014/main" id="{F7C43D9E-D189-9045-BAED-4ACD662D0D40}"/>
              </a:ext>
            </a:extLst>
          </p:cNvPr>
          <p:cNvSpPr txBox="1"/>
          <p:nvPr/>
        </p:nvSpPr>
        <p:spPr>
          <a:xfrm>
            <a:off x="392464" y="558350"/>
            <a:ext cx="8359072" cy="2862322"/>
          </a:xfrm>
          <a:prstGeom prst="rect">
            <a:avLst/>
          </a:prstGeom>
          <a:noFill/>
        </p:spPr>
        <p:txBody>
          <a:bodyPr wrap="square" rtlCol="0">
            <a:spAutoFit/>
          </a:bodyPr>
          <a:lstStyle/>
          <a:p>
            <a:r>
              <a:rPr lang="en-US" sz="1800">
                <a:solidFill>
                  <a:schemeClr val="dk1"/>
                </a:solidFill>
                <a:highlight>
                  <a:srgbClr val="FFFFFF"/>
                </a:highlight>
              </a:rPr>
              <a:t>“</a:t>
            </a:r>
            <a:r>
              <a:rPr lang="en-US" sz="1800">
                <a:solidFill>
                  <a:schemeClr val="dk1"/>
                </a:solidFill>
              </a:rPr>
              <a:t>Sedgwick Reserve accumulates heterogeneous data that are critical to meeting its mission, including:</a:t>
            </a:r>
          </a:p>
          <a:p>
            <a:endParaRPr lang="en-US" sz="1800">
              <a:solidFill>
                <a:schemeClr val="dk1"/>
              </a:solidFill>
            </a:endParaRPr>
          </a:p>
          <a:p>
            <a:r>
              <a:rPr lang="en-US" sz="1800">
                <a:solidFill>
                  <a:schemeClr val="dk1"/>
                </a:solidFill>
              </a:rPr>
              <a:t>    •  geospatial data on boundaries, experiments, ...</a:t>
            </a:r>
          </a:p>
          <a:p>
            <a:r>
              <a:rPr lang="en-US" sz="1800">
                <a:solidFill>
                  <a:schemeClr val="dk1"/>
                </a:solidFill>
              </a:rPr>
              <a:t>    •  tabular research data collected on the reserve</a:t>
            </a:r>
          </a:p>
          <a:p>
            <a:r>
              <a:rPr lang="en-US" sz="1800">
                <a:solidFill>
                  <a:schemeClr val="dk1"/>
                </a:solidFill>
              </a:rPr>
              <a:t>    •  environmental monitoring data (weather stations, wildlife cameras, ...)</a:t>
            </a:r>
          </a:p>
          <a:p>
            <a:r>
              <a:rPr lang="en-US" sz="1800">
                <a:solidFill>
                  <a:schemeClr val="dk1"/>
                </a:solidFill>
              </a:rPr>
              <a:t>    •  reserve use data (e.g., class visitation)</a:t>
            </a:r>
          </a:p>
          <a:p>
            <a:endParaRPr lang="en-US" sz="1800">
              <a:solidFill>
                <a:schemeClr val="dk1"/>
              </a:solidFill>
            </a:endParaRPr>
          </a:p>
          <a:p>
            <a:r>
              <a:rPr lang="en-US" sz="1800">
                <a:solidFill>
                  <a:schemeClr val="dk1"/>
                </a:solidFill>
              </a:rPr>
              <a:t>Currently there is no solution for</a:t>
            </a:r>
            <a:br>
              <a:rPr lang="en-US" sz="1800">
                <a:solidFill>
                  <a:schemeClr val="dk1"/>
                </a:solidFill>
              </a:rPr>
            </a:br>
            <a:r>
              <a:rPr lang="en-US" sz="1800">
                <a:solidFill>
                  <a:schemeClr val="dk1"/>
                </a:solidFill>
              </a:rPr>
              <a:t>archiving most reserve data.”</a:t>
            </a:r>
            <a:endParaRPr lang="en-US"/>
          </a:p>
        </p:txBody>
      </p:sp>
      <p:cxnSp>
        <p:nvCxnSpPr>
          <p:cNvPr id="5" name="Straight Connector 4">
            <a:extLst>
              <a:ext uri="{FF2B5EF4-FFF2-40B4-BE49-F238E27FC236}">
                <a16:creationId xmlns:a16="http://schemas.microsoft.com/office/drawing/2014/main" id="{4EE4F542-5C2B-384E-818F-65270AF9D153}"/>
              </a:ext>
            </a:extLst>
          </p:cNvPr>
          <p:cNvCxnSpPr>
            <a:cxnSpLocks/>
          </p:cNvCxnSpPr>
          <p:nvPr/>
        </p:nvCxnSpPr>
        <p:spPr>
          <a:xfrm>
            <a:off x="3824474" y="859730"/>
            <a:ext cx="155673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1548F1D-67AE-FD43-8F5E-7CEC7BD76B2E}"/>
              </a:ext>
            </a:extLst>
          </p:cNvPr>
          <p:cNvCxnSpPr>
            <a:cxnSpLocks/>
          </p:cNvCxnSpPr>
          <p:nvPr/>
        </p:nvCxnSpPr>
        <p:spPr>
          <a:xfrm>
            <a:off x="-1988304" y="2507806"/>
            <a:ext cx="107255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55F380F-E889-0A49-972F-8A442EB04553}"/>
              </a:ext>
            </a:extLst>
          </p:cNvPr>
          <p:cNvGrpSpPr/>
          <p:nvPr/>
        </p:nvGrpSpPr>
        <p:grpSpPr>
          <a:xfrm>
            <a:off x="918085" y="1683768"/>
            <a:ext cx="6672686" cy="555654"/>
            <a:chOff x="918085" y="1683768"/>
            <a:chExt cx="6672686" cy="555654"/>
          </a:xfrm>
        </p:grpSpPr>
        <p:cxnSp>
          <p:nvCxnSpPr>
            <p:cNvPr id="7" name="Straight Connector 6">
              <a:extLst>
                <a:ext uri="{FF2B5EF4-FFF2-40B4-BE49-F238E27FC236}">
                  <a16:creationId xmlns:a16="http://schemas.microsoft.com/office/drawing/2014/main" id="{EC30DBA6-6D50-0045-A283-0A828533C5DE}"/>
                </a:ext>
              </a:extLst>
            </p:cNvPr>
            <p:cNvCxnSpPr>
              <a:cxnSpLocks/>
            </p:cNvCxnSpPr>
            <p:nvPr/>
          </p:nvCxnSpPr>
          <p:spPr>
            <a:xfrm>
              <a:off x="918085" y="1683768"/>
              <a:ext cx="1072556"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FE30F8D-A0E7-6741-B7F9-3D553BFE1805}"/>
                </a:ext>
              </a:extLst>
            </p:cNvPr>
            <p:cNvCxnSpPr>
              <a:cxnSpLocks/>
            </p:cNvCxnSpPr>
            <p:nvPr/>
          </p:nvCxnSpPr>
          <p:spPr>
            <a:xfrm>
              <a:off x="918085" y="1965862"/>
              <a:ext cx="732690"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E84E4D1-2A57-3C41-B681-13F13658AD85}"/>
                </a:ext>
              </a:extLst>
            </p:cNvPr>
            <p:cNvCxnSpPr>
              <a:cxnSpLocks/>
            </p:cNvCxnSpPr>
            <p:nvPr/>
          </p:nvCxnSpPr>
          <p:spPr>
            <a:xfrm>
              <a:off x="6670615" y="2239422"/>
              <a:ext cx="920156"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09BB2914-1251-974E-82C8-1981FCB62C64}"/>
              </a:ext>
            </a:extLst>
          </p:cNvPr>
          <p:cNvGrpSpPr/>
          <p:nvPr/>
        </p:nvGrpSpPr>
        <p:grpSpPr>
          <a:xfrm>
            <a:off x="1756777" y="1683768"/>
            <a:ext cx="2232596" cy="824038"/>
            <a:chOff x="1756777" y="1683768"/>
            <a:chExt cx="2232596" cy="824038"/>
          </a:xfrm>
        </p:grpSpPr>
        <p:cxnSp>
          <p:nvCxnSpPr>
            <p:cNvPr id="14" name="Straight Connector 13">
              <a:extLst>
                <a:ext uri="{FF2B5EF4-FFF2-40B4-BE49-F238E27FC236}">
                  <a16:creationId xmlns:a16="http://schemas.microsoft.com/office/drawing/2014/main" id="{4A0E7408-85CF-C445-B848-FA3D13D1992B}"/>
                </a:ext>
              </a:extLst>
            </p:cNvPr>
            <p:cNvCxnSpPr>
              <a:cxnSpLocks/>
            </p:cNvCxnSpPr>
            <p:nvPr/>
          </p:nvCxnSpPr>
          <p:spPr>
            <a:xfrm>
              <a:off x="2843808" y="1683768"/>
              <a:ext cx="1145565"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4F3564F-50A1-634C-B2FB-460871D2DC34}"/>
                </a:ext>
              </a:extLst>
            </p:cNvPr>
            <p:cNvCxnSpPr>
              <a:cxnSpLocks/>
            </p:cNvCxnSpPr>
            <p:nvPr/>
          </p:nvCxnSpPr>
          <p:spPr>
            <a:xfrm>
              <a:off x="2405489" y="2239422"/>
              <a:ext cx="1145565"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0AA3E70-DADC-774C-B639-5FF9DF3DE625}"/>
                </a:ext>
              </a:extLst>
            </p:cNvPr>
            <p:cNvCxnSpPr>
              <a:cxnSpLocks/>
            </p:cNvCxnSpPr>
            <p:nvPr/>
          </p:nvCxnSpPr>
          <p:spPr>
            <a:xfrm>
              <a:off x="1756777" y="2507806"/>
              <a:ext cx="88667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26227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TotalTime>
  <Words>454</Words>
  <Application>Microsoft Macintosh PowerPoint</Application>
  <PresentationFormat>On-screen Show (16:9)</PresentationFormat>
  <Paragraphs>35</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Wingdings</vt:lpstr>
      <vt:lpstr>Simple Light</vt:lpstr>
      <vt:lpstr>Office Theme</vt:lpstr>
      <vt:lpstr>Data Curation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Curation</dc:title>
  <cp:lastModifiedBy>Greg Janée</cp:lastModifiedBy>
  <cp:revision>46</cp:revision>
  <dcterms:modified xsi:type="dcterms:W3CDTF">2018-03-03T21:23:39Z</dcterms:modified>
</cp:coreProperties>
</file>