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9" r:id="rId2"/>
    <p:sldId id="257" r:id="rId3"/>
    <p:sldId id="261" r:id="rId4"/>
    <p:sldId id="262" r:id="rId5"/>
    <p:sldId id="260" r:id="rId6"/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6291" autoAdjust="0"/>
  </p:normalViewPr>
  <p:slideViewPr>
    <p:cSldViewPr snapToGrid="0" snapToObjects="1">
      <p:cViewPr varScale="1">
        <p:scale>
          <a:sx n="122" d="100"/>
          <a:sy n="122" d="100"/>
        </p:scale>
        <p:origin x="120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6" d="100"/>
          <a:sy n="96" d="100"/>
        </p:scale>
        <p:origin x="3504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5A9C3-252B-4D49-90FB-F023D07065EB}" type="datetimeFigureOut">
              <a:t>2/27/18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4E934-4FE8-0F42-B222-1890AD753E2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07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Photo from https://www.yelp.com/biz_photos/sacramento-ballet-sacramento?select=K6H_OJYWVkWvssjdHWm6hA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4E934-4FE8-0F42-B222-1890AD753E20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713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Photo: still from Buster Keaton, Three Ages, 1923.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4E934-4FE8-0F42-B222-1890AD753E20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76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Photo: Greg Janée, CC BY-NC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4E934-4FE8-0F42-B222-1890AD753E20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47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Photo from https://en.wikipedia.org/wiki/File:Giant_7_Inch_Tall_Platform_Flip_Flop_Thongs.jpg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4E934-4FE8-0F42-B222-1890AD753E20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6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10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337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8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15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18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42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47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5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06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89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09577-5B9E-064E-AB47-AF6975EF7702}" type="datetimeFigureOut">
              <a:t>2/27/18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77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i="1" kern="1200">
          <a:solidFill>
            <a:schemeClr val="accent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EBF89268-E800-5D4E-BC3E-B52A30150C8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-3282221" y="-1467060"/>
            <a:ext cx="20688756" cy="9726804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01967D4-7ECC-5845-92D9-96D1F233B1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/>
              <a:t>EZID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518FAAD-FDDF-6244-9B22-C5BC1506EC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Greg Janée, John Kunze, Joan Starr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CDL</a:t>
            </a:r>
          </a:p>
        </p:txBody>
      </p:sp>
    </p:spTree>
    <p:extLst>
      <p:ext uri="{BB962C8B-B14F-4D97-AF65-F5344CB8AC3E}">
        <p14:creationId xmlns:p14="http://schemas.microsoft.com/office/powerpoint/2010/main" val="3609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86C6-3788-9F47-9222-C6530E0B8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EZID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CDL’s identifier registration and management service</a:t>
            </a:r>
          </a:p>
          <a:p>
            <a:pPr lvl="2"/>
            <a:endParaRPr lang="en-US" dirty="0"/>
          </a:p>
          <a:p>
            <a:r>
              <a:rPr lang="en-US" dirty="0"/>
              <a:t>ARKs, DOIs, other identifier types</a:t>
            </a:r>
          </a:p>
          <a:p>
            <a:r>
              <a:rPr lang="en-US" dirty="0"/>
              <a:t>UI, API, client libraries and tools</a:t>
            </a:r>
          </a:p>
          <a:p>
            <a:r>
              <a:rPr lang="en-US" dirty="0"/>
              <a:t>Integrated with Crossref, DataCite</a:t>
            </a:r>
          </a:p>
          <a:p>
            <a:pPr lvl="2"/>
            <a:endParaRPr lang="en-US" dirty="0"/>
          </a:p>
          <a:p>
            <a:r>
              <a:rPr lang="en-US" dirty="0"/>
              <a:t>Features</a:t>
            </a:r>
          </a:p>
          <a:p>
            <a:pPr lvl="1"/>
            <a:r>
              <a:rPr lang="en-US" dirty="0"/>
              <a:t>minting (identifier generation)</a:t>
            </a:r>
          </a:p>
          <a:p>
            <a:pPr lvl="1"/>
            <a:r>
              <a:rPr lang="en-US" dirty="0"/>
              <a:t>mapping across metadata standards</a:t>
            </a:r>
          </a:p>
          <a:p>
            <a:pPr lvl="2"/>
            <a:r>
              <a:rPr lang="en-US" dirty="0"/>
              <a:t>Dublin Core, ERC, Crossref, DataCite, ...</a:t>
            </a:r>
          </a:p>
          <a:p>
            <a:pPr lvl="1"/>
            <a:r>
              <a:rPr lang="en-US" dirty="0"/>
              <a:t>ownership and access controls</a:t>
            </a:r>
          </a:p>
          <a:p>
            <a:pPr lvl="1"/>
            <a:r>
              <a:rPr lang="en-US" dirty="0"/>
              <a:t>visibility controls</a:t>
            </a:r>
          </a:p>
          <a:p>
            <a:pPr lvl="1"/>
            <a:r>
              <a:rPr lang="en-US" dirty="0"/>
              <a:t>access and advertising</a:t>
            </a:r>
          </a:p>
          <a:p>
            <a:pPr lvl="2"/>
            <a:r>
              <a:rPr lang="en-US" dirty="0"/>
              <a:t>search, bulk download, OAI-PMH, JSON-LD</a:t>
            </a:r>
          </a:p>
          <a:p>
            <a:pPr lvl="1"/>
            <a:r>
              <a:rPr lang="en-US" dirty="0"/>
              <a:t>link checking</a:t>
            </a:r>
          </a:p>
        </p:txBody>
      </p:sp>
    </p:spTree>
    <p:extLst>
      <p:ext uri="{BB962C8B-B14F-4D97-AF65-F5344CB8AC3E}">
        <p14:creationId xmlns:p14="http://schemas.microsoft.com/office/powerpoint/2010/main" val="2757641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2B139-7B4F-1148-B313-8DCA3A345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DB6CD-3920-5642-B21F-61C60547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Campus-level “group”</a:t>
            </a:r>
          </a:p>
          <a:p>
            <a:pPr lvl="1"/>
            <a:r>
              <a:rPr lang="en-US" sz="2000"/>
              <a:t>typically campus library is sponsor/administrator</a:t>
            </a:r>
          </a:p>
          <a:p>
            <a:pPr lvl="1"/>
            <a:r>
              <a:rPr lang="en-US" sz="2000"/>
              <a:t>self-help user admin tools forthcoming</a:t>
            </a:r>
          </a:p>
          <a:p>
            <a:pPr lvl="2"/>
            <a:endParaRPr lang="en-US" sz="1800"/>
          </a:p>
          <a:p>
            <a:r>
              <a:rPr lang="en-US" sz="2400"/>
              <a:t>Multiple user accounts under group</a:t>
            </a:r>
          </a:p>
          <a:p>
            <a:pPr lvl="1"/>
            <a:r>
              <a:rPr lang="en-US" sz="2000"/>
              <a:t>typically correspond to departments, units</a:t>
            </a:r>
          </a:p>
          <a:p>
            <a:pPr lvl="1"/>
            <a:r>
              <a:rPr lang="en-US" sz="2000"/>
              <a:t>accounts are presumed to assume</a:t>
            </a:r>
            <a:br>
              <a:rPr lang="en-US" sz="2000"/>
            </a:br>
            <a:r>
              <a:rPr lang="en-US" sz="2000"/>
              <a:t>responsibility for identifier management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3C3D61-EF48-374B-83DC-3490ECA1F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9398" y="3057828"/>
            <a:ext cx="2577402" cy="306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416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069CA-DB65-CC41-9EDD-E29CF5CD2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Avoiding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7AB73-CC56-3541-85B5-4A6F7FB7F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Things work well when:</a:t>
            </a:r>
          </a:p>
          <a:p>
            <a:pPr lvl="1"/>
            <a:r>
              <a:rPr lang="en-US" sz="2000"/>
              <a:t>user owns resource</a:t>
            </a:r>
          </a:p>
          <a:p>
            <a:pPr lvl="1"/>
            <a:r>
              <a:rPr lang="en-US" sz="2000"/>
              <a:t>user controls where resource lives</a:t>
            </a:r>
          </a:p>
          <a:p>
            <a:pPr lvl="1"/>
            <a:r>
              <a:rPr lang="en-US" sz="2000"/>
              <a:t>user created identifier</a:t>
            </a:r>
          </a:p>
          <a:p>
            <a:pPr lvl="1"/>
            <a:r>
              <a:rPr lang="en-US" sz="2000"/>
              <a:t>user is capable of, and committed to, maintaining resource and identifier</a:t>
            </a:r>
          </a:p>
          <a:p>
            <a:pPr lvl="1"/>
            <a:r>
              <a:rPr lang="en-US" sz="2000"/>
              <a:t>succession of resource and identifier are linked, co-occur</a:t>
            </a:r>
          </a:p>
          <a:p>
            <a:pPr lvl="2"/>
            <a:endParaRPr lang="en-US" sz="1800"/>
          </a:p>
          <a:p>
            <a:r>
              <a:rPr lang="en-US" sz="2400"/>
              <a:t>When above not true:</a:t>
            </a:r>
          </a:p>
          <a:p>
            <a:pPr lvl="1"/>
            <a:r>
              <a:rPr lang="en-US" sz="2000"/>
              <a:t>manual intervention required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3E6FBA-D692-9649-9C9C-F35EC551D2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4175" y="4394740"/>
            <a:ext cx="2557305" cy="204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287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F1EE5-EF16-8B49-8F1D-FD5BDDDE8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Fixing boo-boos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74237-278B-C84C-B9A4-3B44543CD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/>
              <a:t>Delete identifier</a:t>
            </a:r>
          </a:p>
          <a:p>
            <a:pPr lvl="1"/>
            <a:r>
              <a:rPr lang="en-US" sz="2000"/>
              <a:t>if not publicly released</a:t>
            </a:r>
          </a:p>
          <a:p>
            <a:pPr lvl="2"/>
            <a:endParaRPr lang="en-US" sz="1800"/>
          </a:p>
          <a:p>
            <a:r>
              <a:rPr lang="en-US" sz="2400"/>
              <a:t>Set to unavailable</a:t>
            </a:r>
          </a:p>
          <a:p>
            <a:pPr lvl="1"/>
            <a:r>
              <a:rPr lang="en-US" sz="2000"/>
              <a:t>not advertised, indexed</a:t>
            </a:r>
          </a:p>
          <a:p>
            <a:pPr lvl="1"/>
            <a:r>
              <a:rPr lang="en-US" sz="2000"/>
              <a:t>resolves to tombstone page</a:t>
            </a:r>
          </a:p>
          <a:p>
            <a:pPr lvl="2"/>
            <a:endParaRPr lang="en-US" sz="1800"/>
          </a:p>
          <a:p>
            <a:r>
              <a:rPr lang="en-US" sz="2400"/>
              <a:t>Deprecate “old” identifier</a:t>
            </a:r>
          </a:p>
          <a:p>
            <a:pPr lvl="1"/>
            <a:r>
              <a:rPr lang="en-US" sz="2000"/>
              <a:t>doi:10.1234/OLD</a:t>
            </a:r>
          </a:p>
          <a:p>
            <a:pPr lvl="2"/>
            <a:r>
              <a:rPr lang="en-US" sz="1800"/>
              <a:t>permanently set target = https://doi.org/10.5678/NEW</a:t>
            </a:r>
          </a:p>
          <a:p>
            <a:pPr lvl="2"/>
            <a:r>
              <a:rPr lang="en-US" sz="1800"/>
              <a:t>set export=no</a:t>
            </a:r>
          </a:p>
          <a:p>
            <a:pPr lvl="2"/>
            <a:r>
              <a:rPr lang="en-US" sz="1800"/>
              <a:t>ownership may revert to CDL</a:t>
            </a:r>
          </a:p>
          <a:p>
            <a:pPr lvl="1"/>
            <a:r>
              <a:rPr lang="en-US" sz="2000"/>
              <a:t>doi:10.5678/NEW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A1EEED-021D-9743-996C-75EDBFA36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1600200"/>
            <a:ext cx="304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20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9A193-6F33-F245-81E6-09929351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EZID as platform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EZID defines generic identifier model</a:t>
            </a:r>
          </a:p>
          <a:p>
            <a:pPr lvl="1"/>
            <a:r>
              <a:rPr lang="en-US" dirty="0"/>
              <a:t>prefix (e.g., “doi:”) identifies</a:t>
            </a:r>
            <a:br>
              <a:rPr lang="en-US" dirty="0"/>
            </a:br>
            <a:r>
              <a:rPr lang="en-US" dirty="0"/>
              <a:t>type of identifier</a:t>
            </a:r>
          </a:p>
          <a:p>
            <a:pPr lvl="1"/>
            <a:r>
              <a:rPr lang="en-US" dirty="0"/>
              <a:t>URI-compatible syntax rules</a:t>
            </a:r>
          </a:p>
          <a:p>
            <a:pPr lvl="1"/>
            <a:r>
              <a:rPr lang="en-US" dirty="0"/>
              <a:t>equivalency/normalization rules</a:t>
            </a:r>
          </a:p>
          <a:p>
            <a:pPr lvl="1"/>
            <a:r>
              <a:rPr lang="en-US" dirty="0"/>
              <a:t>associated (citation) metadata</a:t>
            </a:r>
          </a:p>
          <a:p>
            <a:pPr lvl="1"/>
            <a:r>
              <a:rPr lang="en-US" dirty="0"/>
              <a:t>metadata requirements</a:t>
            </a:r>
          </a:p>
          <a:p>
            <a:pPr lvl="1"/>
            <a:r>
              <a:rPr lang="en-US" dirty="0"/>
              <a:t>metadata mappings</a:t>
            </a:r>
          </a:p>
          <a:p>
            <a:pPr lvl="1"/>
            <a:r>
              <a:rPr lang="en-US" dirty="0"/>
              <a:t>interaction with external agencies</a:t>
            </a:r>
          </a:p>
          <a:p>
            <a:pPr lvl="1"/>
            <a:r>
              <a:rPr lang="en-US" dirty="0"/>
              <a:t>common attributes: target URL, owner, status, ...</a:t>
            </a:r>
          </a:p>
          <a:p>
            <a:pPr lvl="2"/>
            <a:endParaRPr lang="en-US" dirty="0"/>
          </a:p>
          <a:p>
            <a:r>
              <a:rPr lang="en-US" dirty="0"/>
              <a:t>Lots of identifier types fit this model</a:t>
            </a:r>
          </a:p>
          <a:p>
            <a:pPr lvl="1"/>
            <a:r>
              <a:rPr lang="en-US" dirty="0"/>
              <a:t>ARK, DOI, UUID, PURL, Handle, LSID, IGSN, RRID, ...</a:t>
            </a:r>
          </a:p>
          <a:p>
            <a:pPr lvl="2"/>
            <a:endParaRPr lang="en-US" dirty="0"/>
          </a:p>
          <a:p>
            <a:r>
              <a:rPr lang="en-US" dirty="0"/>
              <a:t>Consider using EZID to promote legacy and/or local identifiers to GUIDs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BC9FBA-B603-C04D-84B4-626F93416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3520" y="1600200"/>
            <a:ext cx="3683280" cy="2071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83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306</Words>
  <Application>Microsoft Macintosh PowerPoint</Application>
  <PresentationFormat>On-screen Show (4:3)</PresentationFormat>
  <Paragraphs>73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EZID</vt:lpstr>
      <vt:lpstr>EZID</vt:lpstr>
      <vt:lpstr>Direct usage</vt:lpstr>
      <vt:lpstr>Avoiding problems</vt:lpstr>
      <vt:lpstr>Fixing boo-boos</vt:lpstr>
      <vt:lpstr>EZID as platform</vt:lpstr>
    </vt:vector>
  </TitlesOfParts>
  <Company>University of California</Company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Janée</dc:creator>
  <cp:lastModifiedBy>Greg Janée</cp:lastModifiedBy>
  <cp:revision>65</cp:revision>
  <dcterms:created xsi:type="dcterms:W3CDTF">2016-04-01T03:56:19Z</dcterms:created>
  <dcterms:modified xsi:type="dcterms:W3CDTF">2018-02-27T15:34:25Z</dcterms:modified>
</cp:coreProperties>
</file>