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35"/>
  </p:notesMasterIdLst>
  <p:sldIdLst>
    <p:sldId id="256" r:id="rId2"/>
    <p:sldId id="257" r:id="rId3"/>
    <p:sldId id="260" r:id="rId4"/>
    <p:sldId id="261" r:id="rId5"/>
    <p:sldId id="265" r:id="rId6"/>
    <p:sldId id="258" r:id="rId7"/>
    <p:sldId id="259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86" r:id="rId20"/>
    <p:sldId id="273" r:id="rId21"/>
    <p:sldId id="287" r:id="rId22"/>
    <p:sldId id="274" r:id="rId23"/>
    <p:sldId id="289" r:id="rId24"/>
    <p:sldId id="283" r:id="rId25"/>
    <p:sldId id="288" r:id="rId26"/>
    <p:sldId id="284" r:id="rId27"/>
    <p:sldId id="276" r:id="rId28"/>
    <p:sldId id="277" r:id="rId29"/>
    <p:sldId id="278" r:id="rId30"/>
    <p:sldId id="285" r:id="rId31"/>
    <p:sldId id="279" r:id="rId32"/>
    <p:sldId id="282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3"/>
  </p:normalViewPr>
  <p:slideViewPr>
    <p:cSldViewPr snapToGrid="0" snapToObjects="1">
      <p:cViewPr varScale="1">
        <p:scale>
          <a:sx n="118" d="100"/>
          <a:sy n="118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E5D05-D0E0-6D4A-A33D-83210E8828A6}" type="datetimeFigureOut">
              <a:rPr lang="en-US"/>
              <a:t>2/23/20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76AF1-8DD0-0641-A85E-5D516F4CCFFE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9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AF1-8DD0-0641-A85E-5D516F4CCFFE}" type="slidenum">
              <a:rPr lang="en-US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4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5EB6-4C9C-0742-9E62-ACD36113B66D}" type="datetime1">
              <a:rPr lang="en-US"/>
              <a:t>2/23/20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AB1C-1A62-9A46-8ACA-BDC0148B2F87}" type="datetime1">
              <a:rPr lang="en-US"/>
              <a:t>2/23/20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2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4670-F376-734E-88BB-0BDBEC2C46F4}" type="datetime1">
              <a:rPr lang="en-US"/>
              <a:t>2/23/20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0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A14D-83B0-7544-B55B-21F8EAB6A665}" type="datetime1">
              <a:rPr lang="en-US"/>
              <a:t>2/23/20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3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7B06-B4AB-F749-A0DA-55B91EFD535D}" type="datetime1">
              <a:rPr lang="en-US"/>
              <a:t>2/23/20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6E20-D506-E74E-BF5F-AFA197D8E8E6}" type="datetime1">
              <a:rPr lang="en-US"/>
              <a:t>2/23/20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6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210A-82D2-604B-9AB5-F1662A7BFF49}" type="datetime1">
              <a:rPr lang="en-US"/>
              <a:t>2/23/20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1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20B7-F222-6D4E-B507-910E2FD82985}" type="datetime1">
              <a:rPr lang="en-US"/>
              <a:t>2/23/20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7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261C-F293-D540-961D-70B2F1779622}" type="datetime1">
              <a:rPr lang="en-US"/>
              <a:t>2/23/20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4054-EA52-4E44-A840-EE24D659824C}" type="datetime1">
              <a:rPr lang="en-US"/>
              <a:t>2/23/20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5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7764-FBA3-6047-9991-417BDFDFD70A}" type="datetime1">
              <a:rPr lang="en-US"/>
              <a:t>2/23/20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2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E8839-3534-C547-9F62-9E23244C1BAF}" type="datetime1">
              <a:rPr lang="en-US"/>
              <a:t>2/23/20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4115C-24AC-E64D-BCC2-1985ED441E10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Curation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its role in enabling research</a:t>
            </a:r>
          </a:p>
          <a:p>
            <a:endParaRPr lang="en-US" dirty="0"/>
          </a:p>
          <a:p>
            <a:r>
              <a:rPr lang="en-US" dirty="0"/>
              <a:t>Greg Janée • </a:t>
            </a:r>
            <a:r>
              <a:rPr lang="en-US" dirty="0"/>
              <a:t>gjanee@ucsb.edu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3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51" y="1203665"/>
            <a:ext cx="4973298" cy="49732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mr-IN" dirty="0"/>
              <a:t>–</a:t>
            </a:r>
            <a:r>
              <a:rPr lang="en-US" dirty="0"/>
              <a:t> 2013 UCSB survey</a:t>
            </a:r>
          </a:p>
        </p:txBody>
      </p:sp>
    </p:spTree>
    <p:extLst>
      <p:ext uri="{BB962C8B-B14F-4D97-AF65-F5344CB8AC3E}">
        <p14:creationId xmlns:p14="http://schemas.microsoft.com/office/powerpoint/2010/main" val="110963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Curation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Mission: assist researchers in ensuring that research data is findable, accessible, interoperable, and reusable (FAIR), and sustainably preserved</a:t>
            </a:r>
          </a:p>
          <a:p>
            <a:pPr lvl="2"/>
            <a:endParaRPr lang="en-US" dirty="0"/>
          </a:p>
          <a:p>
            <a:r>
              <a:rPr lang="en-US" dirty="0"/>
              <a:t>Staffing</a:t>
            </a:r>
          </a:p>
          <a:p>
            <a:pPr lvl="1"/>
            <a:r>
              <a:rPr lang="en-US" dirty="0"/>
              <a:t>Director</a:t>
            </a:r>
          </a:p>
          <a:p>
            <a:pPr lvl="1"/>
            <a:r>
              <a:rPr lang="en-US" dirty="0"/>
              <a:t>Social sciences curator (just hired!)</a:t>
            </a:r>
          </a:p>
          <a:p>
            <a:pPr lvl="1"/>
            <a:r>
              <a:rPr lang="en-US" dirty="0"/>
              <a:t>Earth &amp; environmental sciences curator (in progress)</a:t>
            </a:r>
          </a:p>
          <a:p>
            <a:pPr lvl="1"/>
            <a:r>
              <a:rPr lang="en-US" dirty="0"/>
              <a:t>Humanities curator (in progress)</a:t>
            </a:r>
          </a:p>
          <a:p>
            <a:pPr lvl="1"/>
            <a:r>
              <a:rPr lang="en-US" dirty="0"/>
              <a:t>(Geospatial curator)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Consultation</a:t>
            </a:r>
          </a:p>
          <a:p>
            <a:pPr lvl="1"/>
            <a:r>
              <a:rPr lang="en-US" dirty="0"/>
              <a:t>DMPs, data management, preservation strategies</a:t>
            </a:r>
          </a:p>
          <a:p>
            <a:pPr lvl="2"/>
            <a:endParaRPr lang="en-US" dirty="0"/>
          </a:p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Software Carpentry workshops</a:t>
            </a:r>
          </a:p>
          <a:p>
            <a:pPr lvl="1"/>
            <a:r>
              <a:rPr lang="en-US" dirty="0"/>
              <a:t>school, classroom instruction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Preservation</a:t>
            </a:r>
          </a:p>
          <a:p>
            <a:pPr lvl="1"/>
            <a:r>
              <a:rPr lang="en-US" dirty="0"/>
              <a:t>Dryad self-deposit repository/data publication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8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fundamental mismatch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curator’s mantra:</a:t>
            </a:r>
          </a:p>
          <a:p>
            <a:pPr lvl="1"/>
            <a:r>
              <a:rPr lang="en-US" dirty="0"/>
              <a:t>to successfully curate data, must engage with researcher as early as possible</a:t>
            </a:r>
          </a:p>
          <a:p>
            <a:pPr lvl="2"/>
            <a:endParaRPr lang="en-US" dirty="0"/>
          </a:p>
          <a:p>
            <a:r>
              <a:rPr lang="en-US" dirty="0"/>
              <a:t>Using the one tool available:</a:t>
            </a:r>
          </a:p>
          <a:p>
            <a:pPr lvl="1"/>
            <a:r>
              <a:rPr lang="en-US" dirty="0"/>
              <a:t>a repository in which one can deposit final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0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35729" y="2144485"/>
            <a:ext cx="65205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is the best tool/platform for</a:t>
            </a:r>
          </a:p>
          <a:p>
            <a:r>
              <a:rPr lang="en-US" sz="3600" dirty="0"/>
              <a:t>organizing software,</a:t>
            </a:r>
          </a:p>
          <a:p>
            <a:r>
              <a:rPr lang="en-US" sz="3600" dirty="0"/>
              <a:t>making it publicly available, and</a:t>
            </a:r>
          </a:p>
          <a:p>
            <a:r>
              <a:rPr lang="en-US" sz="3600" dirty="0"/>
              <a:t>supporting collaboration on it?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5955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Answer: GitHub!</a:t>
            </a:r>
          </a:p>
          <a:p>
            <a:pPr lvl="2"/>
            <a:endParaRPr lang="en-US" dirty="0"/>
          </a:p>
          <a:p>
            <a:r>
              <a:rPr lang="en-US" dirty="0"/>
              <a:t>Notice how:</a:t>
            </a:r>
          </a:p>
          <a:p>
            <a:pPr lvl="1"/>
            <a:r>
              <a:rPr lang="en-US" dirty="0"/>
              <a:t>not developed by library or curation or preservation community</a:t>
            </a:r>
          </a:p>
          <a:p>
            <a:pPr lvl="1"/>
            <a:r>
              <a:rPr lang="en-US" dirty="0"/>
              <a:t>user sees benefits immediately</a:t>
            </a:r>
          </a:p>
          <a:p>
            <a:pPr lvl="1"/>
            <a:r>
              <a:rPr lang="en-US" dirty="0"/>
              <a:t>no onerous end-of-project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2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35729" y="2144485"/>
            <a:ext cx="65205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is the best tool/platform for</a:t>
            </a:r>
          </a:p>
          <a:p>
            <a:r>
              <a:rPr lang="en-US" sz="3600" dirty="0"/>
              <a:t>organizing software </a:t>
            </a:r>
            <a:r>
              <a:rPr lang="en-US" sz="3600" dirty="0">
                <a:solidFill>
                  <a:srgbClr val="C00000"/>
                </a:solidFill>
              </a:rPr>
              <a:t>data</a:t>
            </a:r>
            <a:r>
              <a:rPr lang="en-US" sz="3600" dirty="0"/>
              <a:t>,</a:t>
            </a:r>
          </a:p>
          <a:p>
            <a:r>
              <a:rPr lang="en-US" sz="3600" dirty="0"/>
              <a:t>making it publicly available, and</a:t>
            </a:r>
          </a:p>
          <a:p>
            <a:r>
              <a:rPr lang="en-US" sz="3600" dirty="0"/>
              <a:t>supporting collaboration on it?</a:t>
            </a:r>
          </a:p>
          <a:p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85657" y="2786743"/>
            <a:ext cx="1589314" cy="4898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81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Computational notebooks</a:t>
            </a:r>
          </a:p>
          <a:p>
            <a:pPr lvl="1"/>
            <a:r>
              <a:rPr lang="en-US" dirty="0"/>
              <a:t>Jupyter</a:t>
            </a:r>
            <a:r>
              <a:rPr lang="en-US" dirty="0"/>
              <a:t>, </a:t>
            </a:r>
            <a:r>
              <a:rPr lang="en-US" dirty="0"/>
              <a:t>RStudio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Execution environments</a:t>
            </a:r>
          </a:p>
          <a:p>
            <a:pPr lvl="1"/>
            <a:r>
              <a:rPr lang="en-US" dirty="0"/>
              <a:t>Docker, </a:t>
            </a:r>
            <a:r>
              <a:rPr lang="en-US" dirty="0"/>
              <a:t>WholeTale</a:t>
            </a:r>
            <a:r>
              <a:rPr lang="en-US" dirty="0"/>
              <a:t>, binder, Code Ocean</a:t>
            </a:r>
          </a:p>
          <a:p>
            <a:pPr lvl="2"/>
            <a:endParaRPr lang="en-US" dirty="0"/>
          </a:p>
          <a:p>
            <a:r>
              <a:rPr lang="en-US" dirty="0"/>
              <a:t>Repositories that support working with data</a:t>
            </a:r>
          </a:p>
          <a:p>
            <a:pPr lvl="1"/>
            <a:r>
              <a:rPr lang="en-US" dirty="0"/>
              <a:t>OSF, </a:t>
            </a:r>
            <a:r>
              <a:rPr lang="en-US" dirty="0"/>
              <a:t>Dataverse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Integrations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53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curation is computational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education, </a:t>
            </a:r>
            <a:r>
              <a:rPr lang="en-US" i="1" dirty="0"/>
              <a:t>how</a:t>
            </a:r>
            <a:r>
              <a:rPr lang="en-US" dirty="0"/>
              <a:t> data is created</a:t>
            </a:r>
          </a:p>
          <a:p>
            <a:pPr lvl="1"/>
            <a:r>
              <a:rPr lang="en-US" dirty="0"/>
              <a:t>not on: archiving data</a:t>
            </a:r>
          </a:p>
          <a:p>
            <a:pPr lvl="2"/>
            <a:endParaRPr lang="en-US" dirty="0"/>
          </a:p>
          <a:p>
            <a:r>
              <a:rPr lang="en-US" dirty="0"/>
              <a:t>Consultations tend to be fluid</a:t>
            </a:r>
          </a:p>
          <a:p>
            <a:pPr lvl="1"/>
            <a:r>
              <a:rPr lang="en-US" dirty="0"/>
              <a:t>close relationship to </a:t>
            </a:r>
            <a:r>
              <a:rPr lang="en-US" dirty="0"/>
              <a:t>Collaboratory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Ergo: “Research data services”?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0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80" y="0"/>
            <a:ext cx="9410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4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Genesis and overview of the program</a:t>
            </a:r>
          </a:p>
          <a:p>
            <a:pPr lvl="1"/>
            <a:r>
              <a:rPr lang="en-US" dirty="0"/>
              <a:t>why, what, how</a:t>
            </a:r>
          </a:p>
          <a:p>
            <a:pPr lvl="2"/>
            <a:endParaRPr lang="en-US" dirty="0"/>
          </a:p>
          <a:p>
            <a:r>
              <a:rPr lang="en-US" dirty="0"/>
              <a:t>A fundamental mismatch</a:t>
            </a:r>
          </a:p>
          <a:p>
            <a:pPr lvl="1"/>
            <a:r>
              <a:rPr lang="en-US" dirty="0"/>
              <a:t>between goals and the tools available</a:t>
            </a:r>
          </a:p>
          <a:p>
            <a:pPr lvl="2"/>
            <a:endParaRPr lang="en-US" dirty="0"/>
          </a:p>
          <a:p>
            <a:r>
              <a:rPr lang="en-US" dirty="0"/>
              <a:t>An emerging, broad mandate</a:t>
            </a:r>
          </a:p>
          <a:p>
            <a:pPr lvl="1"/>
            <a:r>
              <a:rPr lang="en-US" dirty="0"/>
              <a:t>that involves campus IT</a:t>
            </a:r>
          </a:p>
          <a:p>
            <a:pPr lvl="2"/>
            <a:endParaRPr lang="en-US" dirty="0"/>
          </a:p>
          <a:p>
            <a:r>
              <a:rPr lang="en-US" dirty="0"/>
              <a:t>Three curation challenges</a:t>
            </a:r>
          </a:p>
          <a:p>
            <a:pPr lvl="1"/>
            <a:r>
              <a:rPr lang="en-US" dirty="0"/>
              <a:t>that are IT-related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04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emerging, broad mandate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AAU/APLU workshop: accelerating access to research data</a:t>
            </a:r>
          </a:p>
          <a:p>
            <a:r>
              <a:rPr lang="en-US" dirty="0"/>
              <a:t>100 institutions</a:t>
            </a:r>
          </a:p>
          <a:p>
            <a:r>
              <a:rPr lang="en-US" dirty="0"/>
              <a:t>All engaged/engaging in campus-wide effort</a:t>
            </a:r>
          </a:p>
          <a:p>
            <a:r>
              <a:rPr lang="en-US" dirty="0"/>
              <a:t>Message: requires collaboration between</a:t>
            </a:r>
          </a:p>
          <a:p>
            <a:pPr lvl="1"/>
            <a:r>
              <a:rPr lang="en-US" dirty="0"/>
              <a:t>library</a:t>
            </a:r>
          </a:p>
          <a:p>
            <a:pPr lvl="1"/>
            <a:r>
              <a:rPr lang="en-US" dirty="0"/>
              <a:t>campus IT</a:t>
            </a:r>
          </a:p>
          <a:p>
            <a:pPr lvl="1"/>
            <a:r>
              <a:rPr lang="en-US" dirty="0"/>
              <a:t>Office of Research</a:t>
            </a:r>
          </a:p>
          <a:p>
            <a:pPr lvl="1"/>
            <a:r>
              <a:rPr lang="en-US" dirty="0"/>
              <a:t>Vice Chancellor for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34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Incentivizing researchers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98" y="1359808"/>
            <a:ext cx="6862204" cy="49965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1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Utah State University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22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7C5D5B6-6FA8-0247-9920-84AA8C67A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200" b="37039"/>
          <a:stretch/>
        </p:blipFill>
        <p:spPr>
          <a:xfrm>
            <a:off x="-840270" y="1632856"/>
            <a:ext cx="13872541" cy="3940629"/>
          </a:xfrm>
        </p:spPr>
      </p:pic>
      <p:sp>
        <p:nvSpPr>
          <p:cNvPr id="6" name="TextBox 5"/>
          <p:cNvSpPr txBox="1"/>
          <p:nvPr/>
        </p:nvSpPr>
        <p:spPr>
          <a:xfrm>
            <a:off x="1709058" y="5693228"/>
            <a:ext cx="457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After 3 years, library is monitoring 120 awards</a:t>
            </a:r>
          </a:p>
        </p:txBody>
      </p:sp>
    </p:spTree>
    <p:extLst>
      <p:ext uri="{BB962C8B-B14F-4D97-AF65-F5344CB8AC3E}">
        <p14:creationId xmlns:p14="http://schemas.microsoft.com/office/powerpoint/2010/main" val="1084475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#1: Preserving websites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common to produce website as lasting artifact</a:t>
            </a:r>
          </a:p>
          <a:p>
            <a:pPr lvl="1"/>
            <a:r>
              <a:rPr lang="en-US" dirty="0"/>
              <a:t>particularly in the humanities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51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3937"/>
            <a:ext cx="10058400" cy="61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42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0"/>
            <a:ext cx="905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94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3937"/>
            <a:ext cx="10058400" cy="61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78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Archive-It subscription</a:t>
            </a:r>
          </a:p>
          <a:p>
            <a:pPr lvl="1"/>
            <a:endParaRPr lang="en-US" dirty="0"/>
          </a:p>
          <a:p>
            <a:r>
              <a:rPr lang="en-US" dirty="0"/>
              <a:t>But doesn’t capture...</a:t>
            </a:r>
          </a:p>
          <a:p>
            <a:pPr lvl="1"/>
            <a:r>
              <a:rPr lang="en-US" dirty="0"/>
              <a:t>database</a:t>
            </a:r>
          </a:p>
          <a:p>
            <a:pPr lvl="1"/>
            <a:r>
              <a:rPr lang="en-US" dirty="0"/>
              <a:t>content not discoverable by crawling</a:t>
            </a:r>
          </a:p>
          <a:p>
            <a:pPr lvl="1"/>
            <a:r>
              <a:rPr lang="en-US" dirty="0"/>
              <a:t>associated content, e.g., scan originals</a:t>
            </a:r>
          </a:p>
          <a:p>
            <a:pPr lvl="1"/>
            <a:r>
              <a:rPr lang="en-US" dirty="0"/>
              <a:t>interactive, dynamic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91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websites </a:t>
            </a:r>
            <a:r>
              <a:rPr lang="mr-IN" dirty="0"/>
              <a:t>–</a:t>
            </a:r>
            <a:r>
              <a:rPr lang="en-US" dirty="0"/>
              <a:t> solutions?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 impossible</a:t>
            </a:r>
          </a:p>
          <a:p>
            <a:pPr lvl="2"/>
            <a:endParaRPr lang="en-US" dirty="0"/>
          </a:p>
          <a:p>
            <a:r>
              <a:rPr lang="en-US" dirty="0"/>
              <a:t>But to at least increase lifetime:</a:t>
            </a:r>
          </a:p>
          <a:p>
            <a:pPr lvl="1"/>
            <a:r>
              <a:rPr lang="en-US" dirty="0"/>
              <a:t>containerization</a:t>
            </a:r>
          </a:p>
          <a:p>
            <a:pPr lvl="1"/>
            <a:r>
              <a:rPr lang="en-US" dirty="0"/>
              <a:t>centralized hosting, e.g., Pantheon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97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#2: Long-lived research programs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Earth sciences</a:t>
            </a:r>
          </a:p>
          <a:p>
            <a:r>
              <a:rPr lang="en-US" dirty="0"/>
              <a:t>Run for years, decades</a:t>
            </a:r>
          </a:p>
          <a:p>
            <a:pPr lvl="1"/>
            <a:r>
              <a:rPr lang="en-US" dirty="0"/>
              <a:t>across grants</a:t>
            </a:r>
          </a:p>
          <a:p>
            <a:pPr lvl="1"/>
            <a:r>
              <a:rPr lang="en-US" dirty="0"/>
              <a:t>across people</a:t>
            </a:r>
          </a:p>
          <a:p>
            <a:r>
              <a:rPr lang="en-US" dirty="0"/>
              <a:t>Evolving instrumentation, methods, data products</a:t>
            </a:r>
          </a:p>
          <a:p>
            <a:r>
              <a:rPr lang="en-US" dirty="0"/>
              <a:t>Continuously growing</a:t>
            </a:r>
          </a:p>
          <a:p>
            <a:r>
              <a:rPr lang="en-US" dirty="0"/>
              <a:t>Periodically recomputed</a:t>
            </a:r>
          </a:p>
          <a:p>
            <a:r>
              <a:rPr lang="en-US" dirty="0"/>
              <a:t>Large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mr-IN" dirty="0"/>
              <a:t>–</a:t>
            </a:r>
            <a:r>
              <a:rPr lang="en-US" dirty="0"/>
              <a:t> preservation crisis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2" y="1458687"/>
            <a:ext cx="6829735" cy="48489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69085" y="2434726"/>
            <a:ext cx="3233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“...we are moving into an era where much of what we know today, much of what is coded and written electronically, will be lost forever.”</a:t>
            </a:r>
          </a:p>
        </p:txBody>
      </p:sp>
    </p:spTree>
    <p:extLst>
      <p:ext uri="{BB962C8B-B14F-4D97-AF65-F5344CB8AC3E}">
        <p14:creationId xmlns:p14="http://schemas.microsoft.com/office/powerpoint/2010/main" val="1046442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46" y="-620484"/>
            <a:ext cx="9648309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95257" y="76199"/>
            <a:ext cx="642257" cy="4354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464629" y="511628"/>
            <a:ext cx="370114" cy="51162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87143" y="5497286"/>
            <a:ext cx="187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goes back to 1991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906380" y="5812064"/>
            <a:ext cx="0" cy="2621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92233" y="5681828"/>
            <a:ext cx="76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code 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8334" y="4092511"/>
            <a:ext cx="118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workflow 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5490" y="2965322"/>
            <a:ext cx="15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stages/levels 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0029" y="5219700"/>
            <a:ext cx="10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one-offs -</a:t>
            </a:r>
          </a:p>
        </p:txBody>
      </p:sp>
    </p:spTree>
    <p:extLst>
      <p:ext uri="{BB962C8B-B14F-4D97-AF65-F5344CB8AC3E}">
        <p14:creationId xmlns:p14="http://schemas.microsoft.com/office/powerpoint/2010/main" val="1494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Snapshots, yes, but...</a:t>
            </a:r>
          </a:p>
          <a:p>
            <a:pPr lvl="2"/>
            <a:endParaRPr lang="en-US" dirty="0"/>
          </a:p>
          <a:p>
            <a:r>
              <a:rPr lang="en-US" dirty="0"/>
              <a:t>Need curation solutions that cooperate, even coexist with large-scale compute environments</a:t>
            </a:r>
          </a:p>
          <a:p>
            <a:pPr lvl="1"/>
            <a:r>
              <a:rPr lang="en-US" dirty="0"/>
              <a:t>storage, access, identification</a:t>
            </a:r>
          </a:p>
          <a:p>
            <a:pPr lvl="1"/>
            <a:r>
              <a:rPr lang="en-US" dirty="0"/>
              <a:t>close collaboration between Library, CSC, datacenters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#3: Preservation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NDSA levels: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2" y="2402617"/>
            <a:ext cx="11730576" cy="77476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Merritt (CDL)</a:t>
            </a:r>
          </a:p>
          <a:p>
            <a:pPr lvl="1"/>
            <a:r>
              <a:rPr lang="en-US" dirty="0"/>
              <a:t>3 copies: Wasabi, </a:t>
            </a:r>
            <a:r>
              <a:rPr lang="en-US" dirty="0"/>
              <a:t>Minio</a:t>
            </a:r>
            <a:r>
              <a:rPr lang="en-US" dirty="0"/>
              <a:t>, AWS Glacier</a:t>
            </a:r>
          </a:p>
          <a:p>
            <a:pPr lvl="1"/>
            <a:r>
              <a:rPr lang="en-US" dirty="0"/>
              <a:t>$150/TB/</a:t>
            </a:r>
            <a:r>
              <a:rPr lang="en-US" dirty="0"/>
              <a:t>yr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Chronopolis</a:t>
            </a:r>
            <a:r>
              <a:rPr lang="en-US" dirty="0"/>
              <a:t> (UCSD)</a:t>
            </a:r>
          </a:p>
          <a:p>
            <a:pPr lvl="1"/>
            <a:r>
              <a:rPr lang="en-US" dirty="0"/>
              <a:t>3 copies: UCSD, UMIACS, Texas DL</a:t>
            </a:r>
          </a:p>
          <a:p>
            <a:pPr lvl="1"/>
            <a:r>
              <a:rPr lang="en-US" dirty="0"/>
              <a:t>$190/TB/</a:t>
            </a:r>
            <a:r>
              <a:rPr lang="en-US" dirty="0"/>
              <a:t>yr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“Data Collective” (Library/ERI)</a:t>
            </a:r>
          </a:p>
          <a:p>
            <a:pPr lvl="1"/>
            <a:r>
              <a:rPr lang="en-US" dirty="0"/>
              <a:t>3x250TB housed in Library, NHDC, CNSI</a:t>
            </a:r>
          </a:p>
          <a:p>
            <a:pPr lvl="1"/>
            <a:r>
              <a:rPr lang="en-US" dirty="0"/>
              <a:t>prototype backup to 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33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27897" y="2939142"/>
            <a:ext cx="3025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Notice: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multiple, varied solutions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cooperative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difficult to fund</a:t>
            </a:r>
          </a:p>
        </p:txBody>
      </p:sp>
    </p:spTree>
    <p:extLst>
      <p:ext uri="{BB962C8B-B14F-4D97-AF65-F5344CB8AC3E}">
        <p14:creationId xmlns:p14="http://schemas.microsoft.com/office/powerpoint/2010/main" val="16955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mr-IN" dirty="0"/>
              <a:t>–</a:t>
            </a:r>
            <a:r>
              <a:rPr lang="en-US" dirty="0"/>
              <a:t> reproducibility crisis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53" y="1575254"/>
            <a:ext cx="9262094" cy="74991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2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mr-IN" dirty="0"/>
              <a:t>–</a:t>
            </a:r>
            <a:r>
              <a:rPr lang="en-US" dirty="0"/>
              <a:t> COS, 2013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02" y="1329892"/>
            <a:ext cx="5571197" cy="50264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84" y="1251857"/>
            <a:ext cx="7875232" cy="49251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mr-IN" dirty="0"/>
              <a:t>–</a:t>
            </a:r>
            <a:r>
              <a:rPr lang="en-US" dirty="0"/>
              <a:t> NSF, 2011</a:t>
            </a:r>
          </a:p>
        </p:txBody>
      </p:sp>
    </p:spTree>
    <p:extLst>
      <p:ext uri="{BB962C8B-B14F-4D97-AF65-F5344CB8AC3E}">
        <p14:creationId xmlns:p14="http://schemas.microsoft.com/office/powerpoint/2010/main" val="125048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mr-IN" dirty="0"/>
              <a:t>–</a:t>
            </a:r>
            <a:r>
              <a:rPr lang="en-US" dirty="0"/>
              <a:t> OSTP, 2013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08" y="1295400"/>
            <a:ext cx="8166785" cy="4881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8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mr-IN" dirty="0"/>
              <a:t>–</a:t>
            </a:r>
            <a:r>
              <a:rPr lang="en-US" dirty="0"/>
              <a:t> increasing journal mandates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893094"/>
            <a:ext cx="8788400" cy="4216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0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mr-IN" dirty="0"/>
              <a:t>–</a:t>
            </a:r>
            <a:r>
              <a:rPr lang="en-US" dirty="0"/>
              <a:t> 2013 UCSB survey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94" y="1290751"/>
            <a:ext cx="4886212" cy="48862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115C-24AC-E64D-BCC2-1985ED441E10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37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656</Words>
  <Application>Microsoft Macintosh PowerPoint</Application>
  <PresentationFormat>Widescreen</PresentationFormat>
  <Paragraphs>185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Calibri Light</vt:lpstr>
      <vt:lpstr>Mangal</vt:lpstr>
      <vt:lpstr>Arial</vt:lpstr>
      <vt:lpstr>Office Theme</vt:lpstr>
      <vt:lpstr>Data Curation Program</vt:lpstr>
      <vt:lpstr>Topics</vt:lpstr>
      <vt:lpstr>Background – preservation crisis</vt:lpstr>
      <vt:lpstr>Background – reproducibility crisis</vt:lpstr>
      <vt:lpstr>Background – COS, 2013</vt:lpstr>
      <vt:lpstr>Background – NSF, 2011</vt:lpstr>
      <vt:lpstr>Background – OSTP, 2013</vt:lpstr>
      <vt:lpstr>Background – increasing journal mandates</vt:lpstr>
      <vt:lpstr>Background – 2013 UCSB survey</vt:lpstr>
      <vt:lpstr>Background – 2013 UCSB survey</vt:lpstr>
      <vt:lpstr>Data Curation Program</vt:lpstr>
      <vt:lpstr>Activities</vt:lpstr>
      <vt:lpstr>A fundamental mismatch</vt:lpstr>
      <vt:lpstr>PowerPoint Presentation</vt:lpstr>
      <vt:lpstr>Software question</vt:lpstr>
      <vt:lpstr>PowerPoint Presentation</vt:lpstr>
      <vt:lpstr>Promising technologies</vt:lpstr>
      <vt:lpstr>Data curation is computational</vt:lpstr>
      <vt:lpstr>PowerPoint Presentation</vt:lpstr>
      <vt:lpstr>An emerging, broad mandate</vt:lpstr>
      <vt:lpstr>Incentivizing researchers</vt:lpstr>
      <vt:lpstr>Utah State University example</vt:lpstr>
      <vt:lpstr>Challenge #1: Preserving websites</vt:lpstr>
      <vt:lpstr>PowerPoint Presentation</vt:lpstr>
      <vt:lpstr>PowerPoint Presentation</vt:lpstr>
      <vt:lpstr>PowerPoint Presentation</vt:lpstr>
      <vt:lpstr>Preserving websites</vt:lpstr>
      <vt:lpstr>Preserving websites – solutions?</vt:lpstr>
      <vt:lpstr>Challenge #2: Long-lived research programs </vt:lpstr>
      <vt:lpstr>PowerPoint Presentation</vt:lpstr>
      <vt:lpstr>Solutions?</vt:lpstr>
      <vt:lpstr>Challenge #3: Preservation storage</vt:lpstr>
      <vt:lpstr>Current options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Curation Program</dc:title>
  <dc:creator>Greg Janée</dc:creator>
  <cp:lastModifiedBy>Greg Janée</cp:lastModifiedBy>
  <cp:revision>109</cp:revision>
  <dcterms:created xsi:type="dcterms:W3CDTF">2020-02-23T22:32:14Z</dcterms:created>
  <dcterms:modified xsi:type="dcterms:W3CDTF">2020-02-24T18:10:18Z</dcterms:modified>
</cp:coreProperties>
</file>