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57" r:id="rId4"/>
    <p:sldId id="271" r:id="rId5"/>
    <p:sldId id="276" r:id="rId6"/>
    <p:sldId id="277" r:id="rId7"/>
    <p:sldId id="278" r:id="rId8"/>
    <p:sldId id="274" r:id="rId9"/>
    <p:sldId id="279" r:id="rId10"/>
    <p:sldId id="275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0"/>
    <p:restoredTop sz="94643"/>
  </p:normalViewPr>
  <p:slideViewPr>
    <p:cSldViewPr snapToGrid="0" snapToObjects="1">
      <p:cViewPr varScale="1">
        <p:scale>
          <a:sx n="111" d="100"/>
          <a:sy n="111" d="100"/>
        </p:scale>
        <p:origin x="24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D198E-1F34-754E-8DF1-13B942A61518}" type="datetimeFigureOut">
              <a:rPr/>
              <a:t>7/28/20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78F19-8A8A-1A48-BDE8-C7AE991D7595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7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78F19-8A8A-1A48-BDE8-C7AE991D7595}" type="slidenum">
              <a:r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0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78F19-8A8A-1A48-BDE8-C7AE991D7595}" type="slidenum">
              <a:rPr lang="uk-UA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505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78F19-8A8A-1A48-BDE8-C7AE991D7595}" type="slidenum">
              <a:rPr lang="uk-UA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008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9C8C-AC6D-5C47-9880-16652D43CED5}" type="datetime1">
              <a:rPr lang="en-US"/>
              <a:t>7/28/20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E82F-2544-CA44-B071-E7AA4627C40D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5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EE81-8304-4146-A2C6-F5AADA326F1A}" type="datetime1">
              <a:rPr lang="en-US"/>
              <a:t>7/28/20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E82F-2544-CA44-B071-E7AA4627C40D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3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2734-66AF-F34B-ACBF-9F2D4DF1FEFE}" type="datetime1">
              <a:rPr lang="en-US"/>
              <a:t>7/28/20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E82F-2544-CA44-B071-E7AA4627C40D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6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366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4238"/>
            <a:ext cx="10515600" cy="4822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4775522" cy="365125"/>
          </a:xfrm>
        </p:spPr>
        <p:txBody>
          <a:bodyPr/>
          <a:lstStyle/>
          <a:p>
            <a:r>
              <a:rPr lang="en-US" dirty="0"/>
              <a:t>Digital Strategies Division all-hands meeting • </a:t>
            </a:r>
            <a:fld id="{A92C46C0-CAEB-9247-9B61-0543B631B725}" type="datetime1">
              <a:rPr lang="en-US"/>
              <a:t>7/28/20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E82F-2544-CA44-B071-E7AA4627C40D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4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4B93-47A7-C148-B462-66A03431C5E4}" type="datetime1">
              <a:rPr lang="en-US"/>
              <a:t>7/28/20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E82F-2544-CA44-B071-E7AA4627C40D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5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5813"/>
            <a:ext cx="5181600" cy="4811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5813"/>
            <a:ext cx="5181600" cy="4811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E82F-2544-CA44-B071-E7AA4627C40D}" type="slidenum">
              <a:r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366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838200" y="6356350"/>
            <a:ext cx="4775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Digital Strategies Division all-hands meeting • </a:t>
            </a:r>
            <a:fld id="{A92C46C0-CAEB-9247-9B61-0543B631B725}" type="datetime1">
              <a:rPr lang="en-US"/>
              <a:pPr/>
              <a:t>7/28/20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A926-EE53-F645-81CB-C6596F6E576B}" type="datetime1">
              <a:rPr lang="en-US"/>
              <a:t>7/28/20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E82F-2544-CA44-B071-E7AA4627C40D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4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9BB9-8EC9-D44F-A38F-1A764AB353B9}" type="datetime1">
              <a:rPr lang="en-US"/>
              <a:t>7/28/20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E82F-2544-CA44-B071-E7AA4627C40D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7A77-E95F-DF42-8D8F-54D7AB55ADA8}" type="datetime1">
              <a:rPr lang="en-US"/>
              <a:t>7/28/20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E82F-2544-CA44-B071-E7AA4627C40D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1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D0D6-72EF-E148-8037-76B720F6A2C6}" type="datetime1">
              <a:rPr lang="en-US"/>
              <a:t>7/28/20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E82F-2544-CA44-B071-E7AA4627C40D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8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DE71-4744-084B-B8FA-34B4668E4590}" type="datetime1">
              <a:rPr lang="en-US"/>
              <a:t>7/28/20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E82F-2544-CA44-B071-E7AA4627C40D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1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7D3E5-67D6-2F42-ADC4-410604CE8191}" type="datetime1">
              <a:rPr lang="en-US"/>
              <a:t>7/28/20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EE82F-2544-CA44-B071-E7AA4627C40D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3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E82F-2544-CA44-B071-E7AA4627C40D}" type="slidenum">
              <a:rPr lang="uk-UA"/>
              <a:t>1</a:t>
            </a:fld>
            <a:endParaRPr lang="uk-U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00" y="1555543"/>
            <a:ext cx="2385549" cy="3576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43" y="480593"/>
            <a:ext cx="4977114" cy="57264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09549" y="2835603"/>
            <a:ext cx="5968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n>
                  <a:solidFill>
                    <a:schemeClr val="accent1"/>
                  </a:solidFill>
                </a:ln>
              </a:rPr>
              <a:t>Digital Strategies Division</a:t>
            </a:r>
          </a:p>
          <a:p>
            <a:pPr algn="r"/>
            <a:r>
              <a:rPr lang="en-US" sz="3600" i="1" dirty="0">
                <a:ln>
                  <a:solidFill>
                    <a:schemeClr val="accent1"/>
                  </a:solidFill>
                </a:ln>
              </a:rPr>
              <a:t>all-hands meeting</a:t>
            </a:r>
          </a:p>
        </p:txBody>
      </p:sp>
    </p:spTree>
    <p:extLst>
      <p:ext uri="{BB962C8B-B14F-4D97-AF65-F5344CB8AC3E}">
        <p14:creationId xmlns:p14="http://schemas.microsoft.com/office/powerpoint/2010/main" val="15851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successful service requires...</a:t>
            </a:r>
          </a:p>
          <a:p>
            <a:pPr lvl="1"/>
            <a:r>
              <a:rPr lang="en-US" dirty="0"/>
              <a:t>outreach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support</a:t>
            </a:r>
          </a:p>
          <a:p>
            <a:pPr lvl="1"/>
            <a:r>
              <a:rPr lang="en-US" dirty="0"/>
              <a:t>administration (users, permissions, templates, local policy)</a:t>
            </a:r>
          </a:p>
          <a:p>
            <a:pPr lvl="1"/>
            <a:r>
              <a:rPr lang="en-US" dirty="0"/>
              <a:t>service manager</a:t>
            </a:r>
          </a:p>
          <a:p>
            <a:pPr lvl="2"/>
            <a:endParaRPr lang="en-US" dirty="0"/>
          </a:p>
          <a:p>
            <a:r>
              <a:rPr lang="en-US" dirty="0"/>
              <a:t>Ergo, we must supply/coordinate for</a:t>
            </a:r>
          </a:p>
          <a:p>
            <a:pPr lvl="1"/>
            <a:r>
              <a:rPr lang="en-US" dirty="0"/>
              <a:t>internally-developed services: DAMS, Spotlight, ...</a:t>
            </a:r>
          </a:p>
          <a:p>
            <a:pPr lvl="1"/>
            <a:r>
              <a:rPr lang="en-US" dirty="0"/>
              <a:t>hosted services: Alma, Dataverse, ...</a:t>
            </a:r>
          </a:p>
          <a:p>
            <a:pPr lvl="1"/>
            <a:r>
              <a:rPr lang="en-US" dirty="0"/>
              <a:t>and: JIRA, website, LibGuides,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E82F-2544-CA44-B071-E7AA4627C40D}" type="slidenum">
              <a:rPr lang="uk-UA"/>
              <a:t>10</a:t>
            </a:fld>
            <a:endParaRPr lang="uk-U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Digital Strategies Division all-hands meeting • </a:t>
            </a:r>
            <a:fld id="{CCE7985F-D5FD-D54E-8EAF-9CB86093DEFE}" type="datetime1">
              <a:rPr lang="en-US"/>
              <a:t>7/28/20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library...</a:t>
            </a:r>
          </a:p>
          <a:p>
            <a:pPr lvl="1"/>
            <a:r>
              <a:rPr lang="en-US" dirty="0"/>
              <a:t>with a </a:t>
            </a:r>
            <a:r>
              <a:rPr lang="en-US" b="1" dirty="0"/>
              <a:t>robust preservation infrastructure</a:t>
            </a:r>
            <a:r>
              <a:rPr lang="en-US" dirty="0"/>
              <a:t> in place</a:t>
            </a:r>
          </a:p>
          <a:p>
            <a:pPr lvl="1"/>
            <a:r>
              <a:rPr lang="en-US" dirty="0"/>
              <a:t>providing </a:t>
            </a:r>
            <a:r>
              <a:rPr lang="en-US" b="1" dirty="0"/>
              <a:t>cutting edge access</a:t>
            </a:r>
            <a:r>
              <a:rPr lang="en-US" dirty="0"/>
              <a:t> to its collections and to research data</a:t>
            </a:r>
          </a:p>
          <a:p>
            <a:pPr lvl="1"/>
            <a:r>
              <a:rPr lang="en-US" dirty="0"/>
              <a:t>actively </a:t>
            </a:r>
            <a:r>
              <a:rPr lang="en-US" b="1" dirty="0"/>
              <a:t>supporting researchers</a:t>
            </a:r>
            <a:r>
              <a:rPr lang="en-US" dirty="0"/>
              <a:t> throughout the data lifecycle</a:t>
            </a:r>
          </a:p>
          <a:p>
            <a:pPr lvl="1"/>
            <a:r>
              <a:rPr lang="en-US" dirty="0"/>
              <a:t>perceived as </a:t>
            </a:r>
            <a:r>
              <a:rPr lang="en-US" b="1" dirty="0"/>
              <a:t>research partner</a:t>
            </a:r>
            <a:r>
              <a:rPr lang="en-US" dirty="0"/>
              <a:t> by faculty</a:t>
            </a:r>
          </a:p>
          <a:p>
            <a:pPr lvl="1"/>
            <a:r>
              <a:rPr lang="en-US" b="1" dirty="0"/>
              <a:t>teaching data literacy</a:t>
            </a:r>
            <a:r>
              <a:rPr lang="en-US" dirty="0"/>
              <a:t> skills to all</a:t>
            </a:r>
          </a:p>
          <a:p>
            <a:pPr lvl="1"/>
            <a:r>
              <a:rPr lang="en-US" dirty="0"/>
              <a:t>serving as </a:t>
            </a:r>
            <a:r>
              <a:rPr lang="en-US" b="1" dirty="0"/>
              <a:t>the hub</a:t>
            </a:r>
            <a:r>
              <a:rPr lang="en-US" dirty="0"/>
              <a:t> of campus research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E82F-2544-CA44-B071-E7AA4627C40D}" type="slidenum">
              <a:rPr lang="uk-UA"/>
              <a:t>11</a:t>
            </a:fld>
            <a:endParaRPr lang="uk-U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Digital Strategies Division all-hands meeting • </a:t>
            </a:r>
            <a:fld id="{089AE246-BBA3-3A42-8DB1-5AAB832A33C1}" type="datetime1">
              <a:rPr lang="en-US"/>
              <a:t>7/28/20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services</a:t>
            </a:r>
          </a:p>
          <a:p>
            <a:r>
              <a:rPr lang="en-US" dirty="0"/>
              <a:t>Digital library development</a:t>
            </a:r>
          </a:p>
          <a:p>
            <a:r>
              <a:rPr lang="en-US" dirty="0"/>
              <a:t>Community building</a:t>
            </a:r>
          </a:p>
          <a:p>
            <a:r>
              <a:rPr lang="en-US" dirty="0"/>
              <a:t>Collaboration</a:t>
            </a:r>
          </a:p>
          <a:p>
            <a:r>
              <a:rPr lang="en-US" dirty="0"/>
              <a:t>Service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E82F-2544-CA44-B071-E7AA4627C40D}" type="slidenum">
              <a:rPr lang="uk-UA"/>
              <a:t>2</a:t>
            </a:fld>
            <a:endParaRPr lang="uk-U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Digital Strategies Division all-hands meeting • </a:t>
            </a:r>
            <a:fld id="{306CFBD3-8758-F948-833A-A143A9E109F2}" type="datetime1">
              <a:rPr lang="en-US"/>
              <a:t>7/28/20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941"/>
          </a:xfrm>
        </p:spPr>
        <p:txBody>
          <a:bodyPr/>
          <a:lstStyle/>
          <a:p>
            <a:r>
              <a:rPr lang="en-US" dirty="0"/>
              <a:t>Data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access</a:t>
            </a:r>
          </a:p>
          <a:p>
            <a:pPr lvl="1"/>
            <a:r>
              <a:rPr lang="en-US" dirty="0"/>
              <a:t>licensed datasets, APIs, analysis tools</a:t>
            </a:r>
          </a:p>
          <a:p>
            <a:pPr lvl="2"/>
            <a:endParaRPr lang="en-US" dirty="0"/>
          </a:p>
          <a:p>
            <a:r>
              <a:rPr lang="en-US" dirty="0"/>
              <a:t>Consultation</a:t>
            </a:r>
          </a:p>
          <a:p>
            <a:pPr lvl="1"/>
            <a:r>
              <a:rPr lang="en-US" dirty="0"/>
              <a:t>finding, using, analyzing, visualizing, combining data</a:t>
            </a:r>
          </a:p>
          <a:p>
            <a:pPr lvl="1"/>
            <a:r>
              <a:rPr lang="en-US" dirty="0"/>
              <a:t>data management planning</a:t>
            </a:r>
          </a:p>
          <a:p>
            <a:pPr lvl="1"/>
            <a:r>
              <a:rPr lang="en-US" dirty="0"/>
              <a:t>data publication</a:t>
            </a:r>
          </a:p>
          <a:p>
            <a:pPr lvl="1"/>
            <a:r>
              <a:rPr lang="en-US" dirty="0"/>
              <a:t>data archiving</a:t>
            </a:r>
          </a:p>
          <a:p>
            <a:pPr lvl="1"/>
            <a:r>
              <a:rPr lang="en-US" dirty="0"/>
              <a:t>project embedding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Education</a:t>
            </a:r>
          </a:p>
          <a:p>
            <a:pPr lvl="1"/>
            <a:r>
              <a:rPr lang="en-US" dirty="0"/>
              <a:t>data literacy, data science</a:t>
            </a:r>
          </a:p>
          <a:p>
            <a:pPr lvl="1"/>
            <a:r>
              <a:rPr lang="en-US" dirty="0"/>
              <a:t>Carpentry workshops</a:t>
            </a:r>
          </a:p>
          <a:p>
            <a:pPr lvl="1"/>
            <a:r>
              <a:rPr lang="en-US" dirty="0"/>
              <a:t>data management</a:t>
            </a:r>
          </a:p>
          <a:p>
            <a:pPr lvl="2"/>
            <a:endParaRPr lang="en-US" dirty="0"/>
          </a:p>
          <a:p>
            <a:r>
              <a:rPr lang="en-US" dirty="0"/>
              <a:t>Data archiving</a:t>
            </a:r>
          </a:p>
          <a:p>
            <a:pPr lvl="1"/>
            <a:r>
              <a:rPr lang="en-US" dirty="0"/>
              <a:t>self-deposit repositories</a:t>
            </a:r>
          </a:p>
          <a:p>
            <a:pPr lvl="1"/>
            <a:r>
              <a:rPr lang="en-US" dirty="0"/>
              <a:t>support for large datasets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E82F-2544-CA44-B071-E7AA4627C40D}" type="slidenum">
              <a:rPr lang="uk-UA"/>
              <a:t>3</a:t>
            </a:fld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5767087" y="5046083"/>
            <a:ext cx="408297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Goal: continue the renaissance</a:t>
            </a:r>
          </a:p>
        </p:txBody>
      </p:sp>
    </p:spTree>
    <p:extLst>
      <p:ext uri="{BB962C8B-B14F-4D97-AF65-F5344CB8AC3E}">
        <p14:creationId xmlns:p14="http://schemas.microsoft.com/office/powerpoint/2010/main" val="13186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library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Needed:</a:t>
            </a:r>
          </a:p>
          <a:p>
            <a:pPr lvl="1"/>
            <a:r>
              <a:rPr lang="en-US" dirty="0"/>
              <a:t>preservation storage</a:t>
            </a:r>
          </a:p>
          <a:p>
            <a:pPr lvl="1"/>
            <a:r>
              <a:rPr lang="en-US" dirty="0"/>
              <a:t>asset management/workflow support</a:t>
            </a:r>
          </a:p>
          <a:p>
            <a:pPr lvl="1"/>
            <a:r>
              <a:rPr lang="en-US" dirty="0"/>
              <a:t>access</a:t>
            </a:r>
          </a:p>
          <a:p>
            <a:pPr lvl="1"/>
            <a:r>
              <a:rPr lang="en-US" dirty="0"/>
              <a:t>discovery</a:t>
            </a:r>
          </a:p>
          <a:p>
            <a:pPr lvl="2"/>
            <a:endParaRPr lang="en-US" dirty="0"/>
          </a:p>
          <a:p>
            <a:r>
              <a:rPr lang="en-US" dirty="0"/>
              <a:t>Overall strategy</a:t>
            </a:r>
          </a:p>
          <a:p>
            <a:pPr lvl="1"/>
            <a:r>
              <a:rPr lang="en-US" dirty="0"/>
              <a:t>leverage for-fee services, well-supported community efforts, partnerships</a:t>
            </a:r>
          </a:p>
          <a:p>
            <a:pPr lvl="1"/>
            <a:r>
              <a:rPr lang="en-US" dirty="0"/>
              <a:t>reserve development resources for customization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E82F-2544-CA44-B071-E7AA4627C40D}" type="slidenum">
              <a:rPr lang="uk-UA"/>
              <a:t>4</a:t>
            </a:fld>
            <a:endParaRPr lang="uk-U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Digital Strategies Division all-hands meeting • </a:t>
            </a:r>
            <a:fld id="{6A6743E6-3AC5-024E-99CA-CD07E073E868}" type="datetime1">
              <a:rPr lang="en-US"/>
              <a:t>7/28/20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Preservation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Characteristics</a:t>
            </a:r>
          </a:p>
          <a:p>
            <a:pPr lvl="1"/>
            <a:r>
              <a:rPr lang="en-US" dirty="0"/>
              <a:t>robustly stored</a:t>
            </a:r>
          </a:p>
          <a:p>
            <a:pPr lvl="1"/>
            <a:r>
              <a:rPr lang="en-US" dirty="0"/>
              <a:t>robustly managed (CoreTrustSeal-approved)</a:t>
            </a:r>
          </a:p>
          <a:p>
            <a:pPr lvl="1"/>
            <a:r>
              <a:rPr lang="en-US" dirty="0"/>
              <a:t>stores self-describing, self-contained archival objects (not files)</a:t>
            </a:r>
          </a:p>
          <a:p>
            <a:pPr lvl="1"/>
            <a:r>
              <a:rPr lang="en-US" dirty="0"/>
              <a:t>protects against accidental, malicious loss</a:t>
            </a:r>
          </a:p>
          <a:p>
            <a:pPr lvl="1"/>
            <a:endParaRPr lang="en-US" dirty="0"/>
          </a:p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budget line item</a:t>
            </a:r>
          </a:p>
          <a:p>
            <a:pPr lvl="1"/>
            <a:r>
              <a:rPr lang="en-US" dirty="0"/>
              <a:t>Merritt or Chronopolis for Library collections</a:t>
            </a:r>
          </a:p>
          <a:p>
            <a:pPr lvl="1"/>
            <a:r>
              <a:rPr lang="en-US" dirty="0"/>
              <a:t>expand Data Collective for research data</a:t>
            </a:r>
          </a:p>
          <a:p>
            <a:pPr lvl="2"/>
            <a:r>
              <a:rPr lang="en-US" dirty="0"/>
              <a:t>will create possibilities for direct access by researchers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E82F-2544-CA44-B071-E7AA4627C40D}" type="slidenum">
              <a:rPr lang="uk-UA"/>
              <a:t>5</a:t>
            </a:fld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8379106" y="3616640"/>
            <a:ext cx="2790464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Goal: preservation storage in place and in use by 2021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Digital Strategies Division all-hands meeting • </a:t>
            </a:r>
            <a:fld id="{12CD8BD5-DBD0-C54F-A405-885C679BE4AC}" type="datetime1">
              <a:rPr lang="en-US"/>
              <a:t>7/28/20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management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Principle: information must be managed, at an object level, by a system that enforces requirements and constraints</a:t>
            </a:r>
          </a:p>
          <a:p>
            <a:pPr lvl="1"/>
            <a:r>
              <a:rPr lang="en-US" dirty="0"/>
              <a:t>i.e., Excel doesn’t cut it</a:t>
            </a:r>
          </a:p>
          <a:p>
            <a:pPr lvl="2"/>
            <a:endParaRPr lang="en-US" dirty="0"/>
          </a:p>
          <a:p>
            <a:r>
              <a:rPr lang="en-US" dirty="0"/>
              <a:t>Current Surfliner development effort!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Goals: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supports breadth of Library collections (SRC, geospatial)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integrated with preservation storage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 use by 2021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directly used by catalogers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akin to Alma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E82F-2544-CA44-B071-E7AA4627C40D}" type="slidenum">
              <a:rPr lang="uk-UA"/>
              <a:t>6</a:t>
            </a:fld>
            <a:endParaRPr lang="uk-U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Digital Strategies Division all-hands meeting • </a:t>
            </a:r>
            <a:fld id="{EC38E1A8-9966-9B40-8E2B-6319C0D6FC6E}" type="datetime1">
              <a:rPr lang="en-US"/>
              <a:t>7/28/20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Access,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Access</a:t>
            </a:r>
          </a:p>
          <a:p>
            <a:pPr lvl="1"/>
            <a:r>
              <a:rPr lang="en-US" dirty="0"/>
              <a:t>provides collections in computationally accessible forms</a:t>
            </a:r>
          </a:p>
          <a:p>
            <a:pPr lvl="1"/>
            <a:r>
              <a:rPr lang="en-US" dirty="0"/>
              <a:t>supports semantic web</a:t>
            </a:r>
          </a:p>
          <a:p>
            <a:pPr lvl="1"/>
            <a:r>
              <a:rPr lang="en-US" dirty="0"/>
              <a:t>integrates with popular analysis platforms</a:t>
            </a:r>
          </a:p>
          <a:p>
            <a:pPr lvl="1"/>
            <a:r>
              <a:rPr lang="en-US" dirty="0"/>
              <a:t>citable</a:t>
            </a:r>
          </a:p>
          <a:p>
            <a:pPr lvl="2"/>
            <a:r>
              <a:rPr lang="en-US" dirty="0"/>
              <a:t>persistent identifiers, versioning, recommended citations</a:t>
            </a:r>
          </a:p>
          <a:p>
            <a:pPr lvl="2"/>
            <a:endParaRPr lang="en-US" dirty="0"/>
          </a:p>
          <a:p>
            <a:r>
              <a:rPr lang="en-US" dirty="0"/>
              <a:t>Discovery</a:t>
            </a:r>
          </a:p>
          <a:p>
            <a:pPr lvl="1"/>
            <a:r>
              <a:rPr lang="en-US" dirty="0"/>
              <a:t>internal</a:t>
            </a:r>
          </a:p>
          <a:p>
            <a:pPr lvl="2"/>
            <a:r>
              <a:rPr lang="en-US" dirty="0"/>
              <a:t>a bit of a mess now; strategy needed</a:t>
            </a:r>
          </a:p>
          <a:p>
            <a:pPr lvl="1"/>
            <a:r>
              <a:rPr lang="en-US" dirty="0"/>
              <a:t>external: appropriate indexing by Google Data, etc.</a:t>
            </a:r>
          </a:p>
          <a:p>
            <a:pPr lvl="2"/>
            <a:endParaRPr lang="en-US" dirty="0"/>
          </a:p>
          <a:p>
            <a:r>
              <a:rPr lang="en-US" i="1" dirty="0"/>
              <a:t>These are the visible aspects of our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E82F-2544-CA44-B071-E7AA4627C40D}" type="slidenum">
              <a:rPr lang="uk-UA"/>
              <a:t>7</a:t>
            </a:fld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8419135" y="433547"/>
            <a:ext cx="3126129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Goal: this is where we want to be working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Digital Strategies Division all-hands meeting • </a:t>
            </a:r>
            <a:fld id="{0984FF4B-02D3-244B-B219-AE061CEA2C74}" type="datetime1">
              <a:rPr lang="en-US"/>
              <a:t>7/28/20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</a:t>
            </a:r>
          </a:p>
          <a:p>
            <a:pPr lvl="1"/>
            <a:r>
              <a:rPr lang="en-US" dirty="0"/>
              <a:t>Carpentry</a:t>
            </a:r>
          </a:p>
          <a:p>
            <a:pPr lvl="1"/>
            <a:r>
              <a:rPr lang="en-US" dirty="0"/>
              <a:t>data management/data experts		</a:t>
            </a:r>
            <a:r>
              <a:rPr lang="en-US" dirty="0">
                <a:solidFill>
                  <a:srgbClr val="FF0000"/>
                </a:solidFill>
              </a:rPr>
              <a:t>← near-term goal</a:t>
            </a:r>
          </a:p>
          <a:p>
            <a:pPr lvl="1"/>
            <a:r>
              <a:rPr lang="en-US" dirty="0"/>
              <a:t>incubator for campus research groups		</a:t>
            </a:r>
            <a:r>
              <a:rPr lang="en-US" dirty="0">
                <a:solidFill>
                  <a:srgbClr val="FF0000"/>
                </a:solidFill>
              </a:rPr>
              <a:t>← near-term goal</a:t>
            </a:r>
          </a:p>
          <a:p>
            <a:pPr lvl="1"/>
            <a:endParaRPr lang="en-US" dirty="0"/>
          </a:p>
          <a:p>
            <a:r>
              <a:rPr lang="en-US" dirty="0"/>
              <a:t>External</a:t>
            </a:r>
          </a:p>
          <a:p>
            <a:pPr lvl="1"/>
            <a:r>
              <a:rPr lang="en-US" dirty="0"/>
              <a:t>Carpentry</a:t>
            </a:r>
          </a:p>
          <a:p>
            <a:pPr lvl="1"/>
            <a:r>
              <a:rPr lang="en-US" dirty="0"/>
              <a:t>Data Curation Network</a:t>
            </a:r>
          </a:p>
          <a:p>
            <a:pPr lvl="1"/>
            <a:r>
              <a:rPr lang="en-US" dirty="0"/>
              <a:t>Surfliner</a:t>
            </a:r>
          </a:p>
          <a:p>
            <a:pPr lvl="1"/>
            <a:r>
              <a:rPr lang="en-US" dirty="0"/>
              <a:t>Samvera</a:t>
            </a:r>
          </a:p>
          <a:p>
            <a:pPr lvl="1"/>
            <a:r>
              <a:rPr lang="en-US" dirty="0"/>
              <a:t>Dataverse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E82F-2544-CA44-B071-E7AA4627C40D}" type="slidenum">
              <a:rPr lang="uk-UA"/>
              <a:t>8</a:t>
            </a:fld>
            <a:endParaRPr lang="uk-U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Digital Strategies Division all-hands meeting • </a:t>
            </a:r>
            <a:fld id="{5A78D673-46C1-024F-BB87-080F048619C6}" type="datetime1">
              <a:rPr lang="en-US"/>
              <a:t>7/28/20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We’re in a unique position to facilitate/coordinate collaborative efforts</a:t>
            </a:r>
          </a:p>
          <a:p>
            <a:pPr lvl="2"/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Digitization, collection development policies</a:t>
            </a:r>
          </a:p>
          <a:p>
            <a:pPr lvl="2"/>
            <a:r>
              <a:rPr lang="en-US" dirty="0"/>
              <a:t>Research Resources, SRC</a:t>
            </a:r>
          </a:p>
          <a:p>
            <a:pPr lvl="1"/>
            <a:r>
              <a:rPr lang="en-US" dirty="0"/>
              <a:t>Infrastructure</a:t>
            </a:r>
          </a:p>
          <a:p>
            <a:pPr lvl="2"/>
            <a:r>
              <a:rPr lang="en-US" dirty="0"/>
              <a:t>SRC</a:t>
            </a:r>
          </a:p>
          <a:p>
            <a:pPr lvl="2"/>
            <a:r>
              <a:rPr lang="en-US" dirty="0"/>
              <a:t>UCSD, Surfliner</a:t>
            </a:r>
            <a:endParaRPr lang="en-US" dirty="0"/>
          </a:p>
          <a:p>
            <a:pPr lvl="1"/>
            <a:r>
              <a:rPr lang="en-US" dirty="0"/>
              <a:t>Data literacy, data science</a:t>
            </a:r>
          </a:p>
          <a:p>
            <a:pPr lvl="2"/>
            <a:r>
              <a:rPr lang="en-US" dirty="0"/>
              <a:t>Bren School, Data Science Initiative, Teaching &amp; Learning</a:t>
            </a:r>
          </a:p>
          <a:p>
            <a:pPr lvl="1"/>
            <a:r>
              <a:rPr lang="en-US" dirty="0"/>
              <a:t>Large-scale computing</a:t>
            </a:r>
          </a:p>
          <a:p>
            <a:pPr lvl="2"/>
            <a:r>
              <a:rPr lang="en-US" dirty="0"/>
              <a:t>CSC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E82F-2544-CA44-B071-E7AA4627C40D}" type="slidenum">
              <a:rPr lang="uk-UA"/>
              <a:t>9</a:t>
            </a:fld>
            <a:endParaRPr lang="uk-U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Digital Strategies Division all-hands meeting • </a:t>
            </a:r>
            <a:fld id="{A72C3641-9856-684D-8FC2-9B3BBBA013E6}" type="datetime1">
              <a:rPr lang="en-US"/>
              <a:t>7/28/20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517</Words>
  <Application>Microsoft Macintosh PowerPoint</Application>
  <PresentationFormat>Widescreen</PresentationFormat>
  <Paragraphs>145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Abadi MT Condensed Extra Bold</vt:lpstr>
      <vt:lpstr>Calibri</vt:lpstr>
      <vt:lpstr>Calibri Light</vt:lpstr>
      <vt:lpstr>Arial</vt:lpstr>
      <vt:lpstr>Office Theme</vt:lpstr>
      <vt:lpstr>PowerPoint Presentation</vt:lpstr>
      <vt:lpstr>Our areas</vt:lpstr>
      <vt:lpstr>Data services</vt:lpstr>
      <vt:lpstr>Digital library development</vt:lpstr>
      <vt:lpstr>Preservation storage</vt:lpstr>
      <vt:lpstr>Asset management system</vt:lpstr>
      <vt:lpstr>Access, discovery</vt:lpstr>
      <vt:lpstr>Community building</vt:lpstr>
      <vt:lpstr>Collaboration</vt:lpstr>
      <vt:lpstr>Service support</vt:lpstr>
      <vt:lpstr>Vision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APIs for Non-Programmers</dc:title>
  <dc:creator>Greg Janée</dc:creator>
  <cp:lastModifiedBy>Greg Janée</cp:lastModifiedBy>
  <cp:revision>149</cp:revision>
  <dcterms:created xsi:type="dcterms:W3CDTF">2020-04-21T16:46:03Z</dcterms:created>
  <dcterms:modified xsi:type="dcterms:W3CDTF">2020-07-28T19:51:07Z</dcterms:modified>
</cp:coreProperties>
</file>