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5be3b1e77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5be3b1e77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5be3b1e77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5be3b1e77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5be3b1e77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5be3b1e77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325a606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325a606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Python software carpentry.  The data is invented and devoid of identifiers.  In any real-world dataset, however, the data would surely involve PII, particularly if the data needs to joined with any other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325a6069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325a6069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PII requires careful consideration and planning up-front.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7184b2b9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7184b2b9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PII requires careful consideration and planning up-front. Everyone included in a study or research that uses PII, must become “no one” in a sense, and it will take a significant portion of time to remove these references.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325a6069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325a6069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valuable for students to work with real datasets instead of toy data, since real data gives students a better sense of what data looks like “ in the wild” (though not perfect because the data is pre-cleaned or has “planned” issues), Overall though the opportunities for examining the data are often much richer.  But one issues in many lessons, such data is simply given - students are told to download it before the workshop and then we dive straight into python or R to manipulate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isn’t time (or prompts) for students to examine the code book/ data dictionary, or just open the csv  in excel and look around a bit before interacting with it in a new environment to them (such as R or Python)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skip over evaluating the data for the use we’re looking at and just assume that we can do what we would like with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Talking to a prof - expressed regrets at not being able to take time to learn “fancy” tools like R or Python - but often sees students making </a:t>
            </a:r>
            <a:r>
              <a:rPr lang="en"/>
              <a:t>beautiful</a:t>
            </a:r>
            <a:r>
              <a:rPr lang="en"/>
              <a:t> visualizations - with completely flawed assumptions/ use of the data.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325a6069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325a6069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created it? For what purpose? What is the scope of the data &amp; what were the original researchers assumptions/intentions?</a:t>
            </a:r>
            <a:endParaRPr/>
          </a:p>
          <a:p>
            <a:pPr indent="0" lvl="0" marL="0" rtl="0" algn="l">
              <a:spcBef>
                <a:spcPts val="0"/>
              </a:spcBef>
              <a:spcAft>
                <a:spcPts val="0"/>
              </a:spcAft>
              <a:buNone/>
            </a:pPr>
            <a:r>
              <a:rPr lang="en"/>
              <a:t>How was it gathered? What implications does that have on the results?</a:t>
            </a:r>
            <a:endParaRPr/>
          </a:p>
          <a:p>
            <a:pPr indent="0" lvl="0" marL="0" rtl="0" algn="l">
              <a:spcBef>
                <a:spcPts val="0"/>
              </a:spcBef>
              <a:spcAft>
                <a:spcPts val="0"/>
              </a:spcAft>
              <a:buNone/>
            </a:pPr>
            <a:r>
              <a:rPr lang="en"/>
              <a:t>Again, what are the limitations of the data being used? Does it fit the use you have in mind?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Citation:</a:t>
            </a:r>
            <a:endParaRPr/>
          </a:p>
          <a:p>
            <a:pPr indent="0" lvl="0" marL="0" rtl="0" algn="l">
              <a:spcBef>
                <a:spcPts val="0"/>
              </a:spcBef>
              <a:spcAft>
                <a:spcPts val="0"/>
              </a:spcAft>
              <a:buNone/>
            </a:pPr>
            <a:r>
              <a:rPr lang="en"/>
              <a:t>Many times brushed over or there isn’t time to get to it at the end of a lesson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sure that carpentries lessons mentions DOIs at all, let alone talking about Dataset version or how one identifies a subset of data used.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Using data effectively, and validly for a scientific purpose, requires that we understand the genesis of the data, the motivations behind it, and its limitations.  For our work to hold up to the scrutiny of peer review, and for general provenance, it is important that we cite the data.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5be3b1e77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5be3b1e7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611277f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611277f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325a6069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325a6069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5be3b1e77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c5be3b1e77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611277f2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611277f2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5be3b1e77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5be3b1e77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5be3b1e77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5be3b1e77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5be3b1e77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5be3b1e77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61124c6d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61124c6d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61124c6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61124c6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7184b2b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7184b2b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61124c6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61124c6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7184b2b9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7184b2b9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325a6069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325a6069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5be3b1e77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5be3b1e77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5be3b1e77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5be3b1e77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1124c6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1124c6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325a606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325a60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of in-lesson RStudio window.  As students work with data, they naturally see the computer’s internal representations of numbers displayed, which can lead to false notions of accuracy (no, rodent weights are not known to one-ten-thousandth of a pound; that’s an artifact of the quantity being computed).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325a606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325a606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concepts include: </a:t>
            </a:r>
            <a:r>
              <a:rPr lang="en"/>
              <a:t>all data has limited accuracy (expressed as error bounds, confidence intervals, significant digits).  When numbers are displayed, it is misleading if the precision exceeds the accuracy.  The example shown, from an R lesson, focuses on how to insert commas but misses the more important points.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5be3b1e77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5be3b1e77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hyperlink" Target="https://datapopalliance.org/item/beyond-data-literacy-reinventing-community-engagement-and-empowerment-in-the-age-of-data/" TargetMode="External"/><Relationship Id="rId5" Type="http://schemas.openxmlformats.org/officeDocument/2006/relationships/hyperlink" Target="http://d-scholarship.pitt.edu/369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hyperlink" Target="https://dataoneorg.github.io/Education/" TargetMode="External"/><Relationship Id="rId5" Type="http://schemas.openxmlformats.org/officeDocument/2006/relationships/hyperlink" Target="https://dataoneorg.github.io/Educ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carpentry.github.io/python-novice-gapminder" TargetMode="External"/><Relationship Id="rId4" Type="http://schemas.openxmlformats.org/officeDocument/2006/relationships/hyperlink" Target="http://www.datacarpentry.org/r-socialsci/" TargetMode="External"/><Relationship Id="rId5" Type="http://schemas.openxmlformats.org/officeDocument/2006/relationships/hyperlink" Target="http://swcarpentry.github.io/shell-novice/" TargetMode="External"/><Relationship Id="rId6" Type="http://schemas.openxmlformats.org/officeDocument/2006/relationships/hyperlink" Target="https://librarycarpentry.org/lc-open-refine/" TargetMode="External"/><Relationship Id="rId7" Type="http://schemas.openxmlformats.org/officeDocument/2006/relationships/hyperlink" Target="http://swcarpentry.github.io/git-novice" TargetMode="External"/><Relationship Id="rId8"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rcurty@ucsb.edu" TargetMode="External"/><Relationship Id="rId4" Type="http://schemas.openxmlformats.org/officeDocument/2006/relationships/hyperlink" Target="mailto:jonjab@ucsb.edu" TargetMode="External"/><Relationship Id="rId5" Type="http://schemas.openxmlformats.org/officeDocument/2006/relationships/hyperlink" Target="mailto:gjanee@ucsb.edu" TargetMode="External"/><Relationship Id="rId6" Type="http://schemas.openxmlformats.org/officeDocument/2006/relationships/hyperlink" Target="mailto:ksliu@ucsb.edu" TargetMode="External"/><Relationship Id="rId7" Type="http://schemas.openxmlformats.org/officeDocument/2006/relationships/hyperlink" Target="mailto:twhite@ucsb.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Three birds, one stone: </a:t>
            </a:r>
            <a:r>
              <a:rPr i="1" lang="en" sz="3333"/>
              <a:t>Advancing data literacy through RDM and Carpentry instruction integration</a:t>
            </a:r>
            <a:endParaRPr i="1" sz="3333"/>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t>UC Santa Barbara</a:t>
            </a:r>
            <a:endParaRPr sz="2400"/>
          </a:p>
        </p:txBody>
      </p:sp>
      <p:sp>
        <p:nvSpPr>
          <p:cNvPr id="56" name="Google Shape;56;p13"/>
          <p:cNvSpPr txBox="1"/>
          <p:nvPr/>
        </p:nvSpPr>
        <p:spPr>
          <a:xfrm>
            <a:off x="2637450" y="3753050"/>
            <a:ext cx="3869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a:t>
            </a:r>
            <a:endParaRPr sz="6000"/>
          </a:p>
        </p:txBody>
      </p:sp>
      <p:pic>
        <p:nvPicPr>
          <p:cNvPr descr=":rock:" id="57" name="Google Shape;57;p13"/>
          <p:cNvPicPr preferRelativeResize="0"/>
          <p:nvPr/>
        </p:nvPicPr>
        <p:blipFill>
          <a:blip r:embed="rId3">
            <a:alphaModFix/>
          </a:blip>
          <a:stretch>
            <a:fillRect/>
          </a:stretch>
        </p:blipFill>
        <p:spPr>
          <a:xfrm>
            <a:off x="5403650" y="3856825"/>
            <a:ext cx="748250" cy="74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679125" y="4239725"/>
            <a:ext cx="8520600" cy="3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320"/>
              <a:t>https://towardsdatascience.com/stopping-covid-19-with-misleading-graphs-6812a61a57c9</a:t>
            </a:r>
            <a:endParaRPr sz="1320"/>
          </a:p>
        </p:txBody>
      </p:sp>
      <p:pic>
        <p:nvPicPr>
          <p:cNvPr id="118" name="Google Shape;118;p22"/>
          <p:cNvPicPr preferRelativeResize="0"/>
          <p:nvPr/>
        </p:nvPicPr>
        <p:blipFill rotWithShape="1">
          <a:blip r:embed="rId3">
            <a:alphaModFix/>
          </a:blip>
          <a:srcRect b="0" l="4743" r="47434" t="80343"/>
          <a:stretch/>
        </p:blipFill>
        <p:spPr>
          <a:xfrm>
            <a:off x="679125" y="325700"/>
            <a:ext cx="7517573" cy="1818525"/>
          </a:xfrm>
          <a:prstGeom prst="rect">
            <a:avLst/>
          </a:prstGeom>
          <a:noFill/>
          <a:ln>
            <a:noFill/>
          </a:ln>
        </p:spPr>
      </p:pic>
      <p:pic>
        <p:nvPicPr>
          <p:cNvPr id="119" name="Google Shape;119;p22"/>
          <p:cNvPicPr preferRelativeResize="0"/>
          <p:nvPr/>
        </p:nvPicPr>
        <p:blipFill rotWithShape="1">
          <a:blip r:embed="rId3">
            <a:alphaModFix/>
          </a:blip>
          <a:srcRect b="0" l="52178" r="0" t="80343"/>
          <a:stretch/>
        </p:blipFill>
        <p:spPr>
          <a:xfrm>
            <a:off x="679125" y="2421200"/>
            <a:ext cx="7517599" cy="181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310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Corrected version:</a:t>
            </a:r>
            <a:endParaRPr/>
          </a:p>
        </p:txBody>
      </p:sp>
      <p:pic>
        <p:nvPicPr>
          <p:cNvPr id="125" name="Google Shape;125;p23"/>
          <p:cNvPicPr preferRelativeResize="0"/>
          <p:nvPr/>
        </p:nvPicPr>
        <p:blipFill>
          <a:blip r:embed="rId3">
            <a:alphaModFix/>
          </a:blip>
          <a:stretch>
            <a:fillRect/>
          </a:stretch>
        </p:blipFill>
        <p:spPr>
          <a:xfrm>
            <a:off x="1090950" y="1017725"/>
            <a:ext cx="6762750" cy="371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 clearly labeled log scales can be deceptive</a:t>
            </a:r>
            <a:endParaRPr/>
          </a:p>
        </p:txBody>
      </p:sp>
      <p:pic>
        <p:nvPicPr>
          <p:cNvPr id="131" name="Google Shape;131;p24"/>
          <p:cNvPicPr preferRelativeResize="0"/>
          <p:nvPr/>
        </p:nvPicPr>
        <p:blipFill>
          <a:blip r:embed="rId3">
            <a:alphaModFix/>
          </a:blip>
          <a:stretch>
            <a:fillRect/>
          </a:stretch>
        </p:blipFill>
        <p:spPr>
          <a:xfrm>
            <a:off x="1700725" y="1017725"/>
            <a:ext cx="7024336" cy="3820975"/>
          </a:xfrm>
          <a:prstGeom prst="rect">
            <a:avLst/>
          </a:prstGeom>
          <a:noFill/>
          <a:ln>
            <a:noFill/>
          </a:ln>
        </p:spPr>
      </p:pic>
      <p:sp>
        <p:nvSpPr>
          <p:cNvPr id="132" name="Google Shape;132;p24"/>
          <p:cNvSpPr txBox="1"/>
          <p:nvPr/>
        </p:nvSpPr>
        <p:spPr>
          <a:xfrm>
            <a:off x="311700" y="3633475"/>
            <a:ext cx="17127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t>Dallas Morning News graphic republished by DMagazine. </a:t>
            </a:r>
            <a:r>
              <a:rPr lang="en" sz="1200"/>
              <a:t>Tim Rogers, May 13, 2020</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3: Personally identifiable information (PII)</a:t>
            </a:r>
            <a:endParaRPr/>
          </a:p>
        </p:txBody>
      </p:sp>
      <p:sp>
        <p:nvSpPr>
          <p:cNvPr id="138" name="Google Shape;138;p25"/>
          <p:cNvSpPr txBox="1"/>
          <p:nvPr>
            <p:ph idx="1" type="body"/>
          </p:nvPr>
        </p:nvSpPr>
        <p:spPr>
          <a:xfrm>
            <a:off x="311700" y="1152475"/>
            <a:ext cx="1442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Students learning Python work with some fictitious health data...</a:t>
            </a:r>
            <a:endParaRPr/>
          </a:p>
        </p:txBody>
      </p:sp>
      <p:pic>
        <p:nvPicPr>
          <p:cNvPr id="139" name="Google Shape;139;p25"/>
          <p:cNvPicPr preferRelativeResize="0"/>
          <p:nvPr/>
        </p:nvPicPr>
        <p:blipFill>
          <a:blip r:embed="rId3">
            <a:alphaModFix/>
          </a:blip>
          <a:stretch>
            <a:fillRect/>
          </a:stretch>
        </p:blipFill>
        <p:spPr>
          <a:xfrm>
            <a:off x="1754100" y="1577473"/>
            <a:ext cx="7284126" cy="3207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3: Personally identifiable information (PII)</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Important concepts:</a:t>
            </a:r>
            <a:endParaRPr/>
          </a:p>
          <a:p>
            <a:pPr indent="-342900" lvl="0" marL="457200" rtl="0" algn="l">
              <a:spcBef>
                <a:spcPts val="1200"/>
              </a:spcBef>
              <a:spcAft>
                <a:spcPts val="0"/>
              </a:spcAft>
              <a:buSzPts val="1800"/>
              <a:buChar char="●"/>
            </a:pPr>
            <a:r>
              <a:rPr lang="en"/>
              <a:t>Generally PII cannot be released, ethically or legally</a:t>
            </a:r>
            <a:endParaRPr/>
          </a:p>
          <a:p>
            <a:pPr indent="-317500" lvl="1" marL="914400" rtl="0" algn="l">
              <a:spcBef>
                <a:spcPts val="0"/>
              </a:spcBef>
              <a:spcAft>
                <a:spcPts val="0"/>
              </a:spcAft>
              <a:buSzPts val="1400"/>
              <a:buChar char="○"/>
            </a:pPr>
            <a:r>
              <a:rPr lang="en"/>
              <a:t>Health data is additionally protected</a:t>
            </a:r>
            <a:endParaRPr/>
          </a:p>
          <a:p>
            <a:pPr indent="-342900" lvl="0" marL="457200" rtl="0" algn="l">
              <a:spcBef>
                <a:spcPts val="0"/>
              </a:spcBef>
              <a:spcAft>
                <a:spcPts val="0"/>
              </a:spcAft>
              <a:buSzPts val="1800"/>
              <a:buChar char="●"/>
            </a:pPr>
            <a:r>
              <a:rPr lang="en"/>
              <a:t>Requires IRB approval and </a:t>
            </a:r>
            <a:r>
              <a:rPr lang="en"/>
              <a:t>careful planning</a:t>
            </a:r>
            <a:endParaRPr/>
          </a:p>
          <a:p>
            <a:pPr indent="-342900" lvl="0" marL="457200" rtl="0" algn="l">
              <a:spcBef>
                <a:spcPts val="0"/>
              </a:spcBef>
              <a:spcAft>
                <a:spcPts val="0"/>
              </a:spcAft>
              <a:buSzPts val="1800"/>
              <a:buChar char="●"/>
            </a:pPr>
            <a:r>
              <a:rPr lang="en"/>
              <a:t>De-identification likely required; may be easy (use opaque IDs) or hard (identity is still inferrable)</a:t>
            </a:r>
            <a:endParaRPr/>
          </a:p>
          <a:p>
            <a:pPr indent="-342900" lvl="0" marL="457200" rtl="0" algn="l">
              <a:spcBef>
                <a:spcPts val="0"/>
              </a:spcBef>
              <a:spcAft>
                <a:spcPts val="0"/>
              </a:spcAft>
              <a:buSzPts val="1800"/>
              <a:buChar char="●"/>
            </a:pPr>
            <a:r>
              <a:rPr lang="en"/>
              <a:t>Original data, if it needs to be retained, will require safeguarding</a:t>
            </a:r>
            <a:endParaRPr/>
          </a:p>
          <a:p>
            <a:pPr indent="-342900" lvl="0" marL="457200" rtl="0" algn="l">
              <a:spcBef>
                <a:spcPts val="0"/>
              </a:spcBef>
              <a:spcAft>
                <a:spcPts val="0"/>
              </a:spcAft>
              <a:buSzPts val="1800"/>
              <a:buChar char="●"/>
            </a:pPr>
            <a:r>
              <a:rPr lang="en"/>
              <a:t>Best practice: de-identify as soon as possible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3: Personally identifiable information (PII)</a:t>
            </a:r>
            <a:endParaRPr/>
          </a:p>
        </p:txBody>
      </p:sp>
      <p:pic>
        <p:nvPicPr>
          <p:cNvPr id="151" name="Google Shape;151;p27"/>
          <p:cNvPicPr preferRelativeResize="0"/>
          <p:nvPr/>
        </p:nvPicPr>
        <p:blipFill rotWithShape="1">
          <a:blip r:embed="rId3">
            <a:alphaModFix/>
          </a:blip>
          <a:srcRect b="0" l="3130" r="6666" t="10458"/>
          <a:stretch/>
        </p:blipFill>
        <p:spPr>
          <a:xfrm>
            <a:off x="311700" y="1017725"/>
            <a:ext cx="5543050" cy="4127050"/>
          </a:xfrm>
          <a:prstGeom prst="rect">
            <a:avLst/>
          </a:prstGeom>
          <a:noFill/>
          <a:ln>
            <a:noFill/>
          </a:ln>
        </p:spPr>
      </p:pic>
      <p:pic>
        <p:nvPicPr>
          <p:cNvPr id="152" name="Google Shape;152;p27"/>
          <p:cNvPicPr preferRelativeResize="0"/>
          <p:nvPr/>
        </p:nvPicPr>
        <p:blipFill>
          <a:blip r:embed="rId4">
            <a:alphaModFix/>
          </a:blip>
          <a:stretch>
            <a:fillRect/>
          </a:stretch>
        </p:blipFill>
        <p:spPr>
          <a:xfrm>
            <a:off x="5621872" y="2421500"/>
            <a:ext cx="2995300" cy="189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4: Data evaluation and citation</a:t>
            </a:r>
            <a:endParaRPr/>
          </a:p>
        </p:txBody>
      </p:sp>
      <p:sp>
        <p:nvSpPr>
          <p:cNvPr id="158" name="Google Shape;158;p28"/>
          <p:cNvSpPr txBox="1"/>
          <p:nvPr>
            <p:ph idx="1" type="body"/>
          </p:nvPr>
        </p:nvSpPr>
        <p:spPr>
          <a:xfrm>
            <a:off x="311700" y="1152475"/>
            <a:ext cx="2435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It’s common for students to work with pre-existing (and real) datasets, and valuable for the students to work with real data</a:t>
            </a:r>
            <a:endParaRPr/>
          </a:p>
        </p:txBody>
      </p:sp>
      <p:pic>
        <p:nvPicPr>
          <p:cNvPr id="159" name="Google Shape;159;p28"/>
          <p:cNvPicPr preferRelativeResize="0"/>
          <p:nvPr/>
        </p:nvPicPr>
        <p:blipFill>
          <a:blip r:embed="rId3">
            <a:alphaModFix/>
          </a:blip>
          <a:stretch>
            <a:fillRect/>
          </a:stretch>
        </p:blipFill>
        <p:spPr>
          <a:xfrm>
            <a:off x="2888925" y="2029849"/>
            <a:ext cx="6255074" cy="2013925"/>
          </a:xfrm>
          <a:prstGeom prst="rect">
            <a:avLst/>
          </a:prstGeom>
          <a:noFill/>
          <a:ln>
            <a:noFill/>
          </a:ln>
        </p:spPr>
      </p:pic>
      <p:cxnSp>
        <p:nvCxnSpPr>
          <p:cNvPr id="160" name="Google Shape;160;p28"/>
          <p:cNvCxnSpPr/>
          <p:nvPr/>
        </p:nvCxnSpPr>
        <p:spPr>
          <a:xfrm flipH="1" rot="10800000">
            <a:off x="2205400" y="3482125"/>
            <a:ext cx="1070400" cy="2838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4: Data evaluation and citation</a:t>
            </a:r>
            <a:endParaRPr/>
          </a:p>
        </p:txBody>
      </p:sp>
      <p:sp>
        <p:nvSpPr>
          <p:cNvPr id="166" name="Google Shape;16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Important concepts:</a:t>
            </a:r>
            <a:endParaRPr/>
          </a:p>
          <a:p>
            <a:pPr indent="-342900" lvl="0" marL="457200" rtl="0" algn="l">
              <a:spcBef>
                <a:spcPts val="1200"/>
              </a:spcBef>
              <a:spcAft>
                <a:spcPts val="0"/>
              </a:spcAft>
              <a:buSzPts val="1800"/>
              <a:buChar char="●"/>
            </a:pPr>
            <a:r>
              <a:rPr lang="en"/>
              <a:t>Evaluation</a:t>
            </a:r>
            <a:endParaRPr/>
          </a:p>
          <a:p>
            <a:pPr indent="-317500" lvl="1" marL="914400" rtl="0" algn="l">
              <a:spcBef>
                <a:spcPts val="0"/>
              </a:spcBef>
              <a:spcAft>
                <a:spcPts val="0"/>
              </a:spcAft>
              <a:buSzPts val="1400"/>
              <a:buChar char="○"/>
            </a:pPr>
            <a:r>
              <a:rPr i="1" lang="en">
                <a:solidFill>
                  <a:srgbClr val="FF0000"/>
                </a:solidFill>
              </a:rPr>
              <a:t>Who</a:t>
            </a:r>
            <a:r>
              <a:rPr lang="en"/>
              <a:t> created it?  </a:t>
            </a:r>
            <a:r>
              <a:rPr i="1" lang="en">
                <a:solidFill>
                  <a:srgbClr val="FF0000"/>
                </a:solidFill>
              </a:rPr>
              <a:t>Why</a:t>
            </a:r>
            <a:r>
              <a:rPr lang="en"/>
              <a:t>?</a:t>
            </a:r>
            <a:endParaRPr/>
          </a:p>
          <a:p>
            <a:pPr indent="-317500" lvl="1" marL="914400" rtl="0" algn="l">
              <a:spcBef>
                <a:spcPts val="0"/>
              </a:spcBef>
              <a:spcAft>
                <a:spcPts val="0"/>
              </a:spcAft>
              <a:buSzPts val="1400"/>
              <a:buChar char="○"/>
            </a:pPr>
            <a:r>
              <a:rPr i="1" lang="en">
                <a:solidFill>
                  <a:srgbClr val="FF0000"/>
                </a:solidFill>
              </a:rPr>
              <a:t>How</a:t>
            </a:r>
            <a:r>
              <a:rPr lang="en"/>
              <a:t> was the data gathered/created?</a:t>
            </a:r>
            <a:endParaRPr/>
          </a:p>
          <a:p>
            <a:pPr indent="-317500" lvl="1" marL="914400" rtl="0" algn="l">
              <a:spcBef>
                <a:spcPts val="0"/>
              </a:spcBef>
              <a:spcAft>
                <a:spcPts val="0"/>
              </a:spcAft>
              <a:buSzPts val="1400"/>
              <a:buChar char="○"/>
            </a:pPr>
            <a:r>
              <a:rPr i="1" lang="en">
                <a:solidFill>
                  <a:srgbClr val="FF0000"/>
                </a:solidFill>
              </a:rPr>
              <a:t>What</a:t>
            </a:r>
            <a:r>
              <a:rPr lang="en"/>
              <a:t> are its intended uses?  Its limitations?</a:t>
            </a:r>
            <a:br>
              <a:rPr lang="en"/>
            </a:br>
            <a:endParaRPr/>
          </a:p>
          <a:p>
            <a:pPr indent="-342900" lvl="0" marL="457200" rtl="0" algn="l">
              <a:spcBef>
                <a:spcPts val="0"/>
              </a:spcBef>
              <a:spcAft>
                <a:spcPts val="0"/>
              </a:spcAft>
              <a:buSzPts val="1800"/>
              <a:buChar char="●"/>
            </a:pPr>
            <a:r>
              <a:rPr lang="en"/>
              <a:t>Citation</a:t>
            </a:r>
            <a:endParaRPr/>
          </a:p>
          <a:p>
            <a:pPr indent="-317500" lvl="1" marL="914400" rtl="0" algn="l">
              <a:spcBef>
                <a:spcPts val="0"/>
              </a:spcBef>
              <a:spcAft>
                <a:spcPts val="0"/>
              </a:spcAft>
              <a:buSzPts val="1400"/>
              <a:buChar char="○"/>
            </a:pPr>
            <a:r>
              <a:rPr lang="en"/>
              <a:t>How to cite a dataset</a:t>
            </a:r>
            <a:endParaRPr/>
          </a:p>
          <a:p>
            <a:pPr indent="-317500" lvl="1" marL="914400" rtl="0" algn="l">
              <a:spcBef>
                <a:spcPts val="0"/>
              </a:spcBef>
              <a:spcAft>
                <a:spcPts val="0"/>
              </a:spcAft>
              <a:buSzPts val="1400"/>
              <a:buChar char="○"/>
            </a:pPr>
            <a:r>
              <a:rPr lang="en"/>
              <a:t>DOIs</a:t>
            </a:r>
            <a:endParaRPr/>
          </a:p>
          <a:p>
            <a:pPr indent="-317500" lvl="1" marL="914400" rtl="0" algn="l">
              <a:spcBef>
                <a:spcPts val="0"/>
              </a:spcBef>
              <a:spcAft>
                <a:spcPts val="0"/>
              </a:spcAft>
              <a:buSzPts val="1400"/>
              <a:buChar char="○"/>
            </a:pPr>
            <a:r>
              <a:rPr lang="en"/>
              <a:t>Dataset versions/dating</a:t>
            </a:r>
            <a:endParaRPr/>
          </a:p>
          <a:p>
            <a:pPr indent="-317500" lvl="1" marL="914400" rtl="0" algn="l">
              <a:spcBef>
                <a:spcPts val="0"/>
              </a:spcBef>
              <a:spcAft>
                <a:spcPts val="0"/>
              </a:spcAft>
              <a:buSzPts val="1400"/>
              <a:buChar char="○"/>
            </a:pPr>
            <a:r>
              <a:rPr lang="en"/>
              <a:t>Identify subset used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5: Handling missing data and Likert scales</a:t>
            </a:r>
            <a:endParaRPr/>
          </a:p>
        </p:txBody>
      </p:sp>
      <p:sp>
        <p:nvSpPr>
          <p:cNvPr id="172" name="Google Shape;172;p30"/>
          <p:cNvSpPr txBox="1"/>
          <p:nvPr/>
        </p:nvSpPr>
        <p:spPr>
          <a:xfrm>
            <a:off x="366050" y="1179275"/>
            <a:ext cx="2906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34343"/>
                </a:solidFill>
              </a:rPr>
              <a:t>While teaching data transformations and values replacement on Spreadsheets and OpenRefine, </a:t>
            </a:r>
            <a:r>
              <a:rPr lang="en" sz="1600">
                <a:solidFill>
                  <a:srgbClr val="434343"/>
                </a:solidFill>
              </a:rPr>
              <a:t>instructors</a:t>
            </a:r>
            <a:r>
              <a:rPr lang="en" sz="1600">
                <a:solidFill>
                  <a:srgbClr val="434343"/>
                </a:solidFill>
              </a:rPr>
              <a:t> can:</a:t>
            </a:r>
            <a:endParaRPr sz="1600">
              <a:solidFill>
                <a:srgbClr val="434343"/>
              </a:solidFill>
            </a:endParaRPr>
          </a:p>
          <a:p>
            <a:pPr indent="0" lvl="0" marL="0" rtl="0" algn="l">
              <a:spcBef>
                <a:spcPts val="0"/>
              </a:spcBef>
              <a:spcAft>
                <a:spcPts val="0"/>
              </a:spcAft>
              <a:buNone/>
            </a:pPr>
            <a:r>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Provide tips on best practices for handling missing data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Cover the advantages and disadvantages of using odd versus even Likert scales in survey design</a:t>
            </a:r>
            <a:endParaRPr sz="1600">
              <a:solidFill>
                <a:srgbClr val="434343"/>
              </a:solidFill>
            </a:endParaRPr>
          </a:p>
        </p:txBody>
      </p:sp>
      <p:pic>
        <p:nvPicPr>
          <p:cNvPr id="173" name="Google Shape;173;p30"/>
          <p:cNvPicPr preferRelativeResize="0"/>
          <p:nvPr/>
        </p:nvPicPr>
        <p:blipFill>
          <a:blip r:embed="rId3">
            <a:alphaModFix/>
          </a:blip>
          <a:stretch>
            <a:fillRect/>
          </a:stretch>
        </p:blipFill>
        <p:spPr>
          <a:xfrm>
            <a:off x="3272150" y="1179275"/>
            <a:ext cx="5560149" cy="3617409"/>
          </a:xfrm>
          <a:prstGeom prst="rect">
            <a:avLst/>
          </a:prstGeom>
          <a:noFill/>
          <a:ln>
            <a:noFill/>
          </a:ln>
        </p:spPr>
      </p:pic>
      <p:cxnSp>
        <p:nvCxnSpPr>
          <p:cNvPr id="174" name="Google Shape;174;p30"/>
          <p:cNvCxnSpPr/>
          <p:nvPr/>
        </p:nvCxnSpPr>
        <p:spPr>
          <a:xfrm flipH="1" rot="10800000">
            <a:off x="4121350" y="2571750"/>
            <a:ext cx="1070400" cy="2838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rotWithShape="1">
          <a:blip r:embed="rId3">
            <a:alphaModFix/>
          </a:blip>
          <a:srcRect b="0" l="9396" r="9315" t="7364"/>
          <a:stretch/>
        </p:blipFill>
        <p:spPr>
          <a:xfrm>
            <a:off x="410930" y="486026"/>
            <a:ext cx="4251046" cy="3911325"/>
          </a:xfrm>
          <a:prstGeom prst="rect">
            <a:avLst/>
          </a:prstGeom>
          <a:noFill/>
          <a:ln>
            <a:noFill/>
          </a:ln>
        </p:spPr>
      </p:pic>
      <p:sp>
        <p:nvSpPr>
          <p:cNvPr id="180" name="Google Shape;180;p31"/>
          <p:cNvSpPr txBox="1"/>
          <p:nvPr/>
        </p:nvSpPr>
        <p:spPr>
          <a:xfrm>
            <a:off x="312675" y="54925"/>
            <a:ext cx="821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Data Literacy: An Interdisciplinary &amp; Multi-Literacy Construct</a:t>
            </a:r>
            <a:endParaRPr sz="2100"/>
          </a:p>
        </p:txBody>
      </p:sp>
      <p:sp>
        <p:nvSpPr>
          <p:cNvPr id="181" name="Google Shape;181;p31"/>
          <p:cNvSpPr txBox="1"/>
          <p:nvPr/>
        </p:nvSpPr>
        <p:spPr>
          <a:xfrm>
            <a:off x="4572000" y="743575"/>
            <a:ext cx="4320600" cy="345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434343"/>
                </a:solidFill>
              </a:rPr>
              <a:t>Many Existing Conceptions:</a:t>
            </a:r>
            <a:endParaRPr u="sng">
              <a:solidFill>
                <a:srgbClr val="434343"/>
              </a:solidFill>
            </a:endParaRPr>
          </a:p>
          <a:p>
            <a:pPr indent="0" lvl="0" marL="0" rtl="0" algn="l">
              <a:spcBef>
                <a:spcPts val="0"/>
              </a:spcBef>
              <a:spcAft>
                <a:spcPts val="0"/>
              </a:spcAft>
              <a:buNone/>
            </a:pPr>
            <a:r>
              <a:t/>
            </a:r>
            <a:endParaRPr>
              <a:solidFill>
                <a:srgbClr val="434343"/>
              </a:solidFill>
            </a:endParaRPr>
          </a:p>
          <a:p>
            <a:pPr indent="-317500" lvl="0" marL="457200" rtl="0" algn="l">
              <a:lnSpc>
                <a:spcPct val="100000"/>
              </a:lnSpc>
              <a:spcBef>
                <a:spcPts val="0"/>
              </a:spcBef>
              <a:spcAft>
                <a:spcPts val="0"/>
              </a:spcAft>
              <a:buSzPts val="1400"/>
              <a:buChar char="●"/>
            </a:pPr>
            <a:r>
              <a:rPr i="1" lang="en">
                <a:solidFill>
                  <a:srgbClr val="434343"/>
                </a:solidFill>
              </a:rPr>
              <a:t>A </a:t>
            </a:r>
            <a:r>
              <a:rPr b="1" i="1" lang="en">
                <a:solidFill>
                  <a:schemeClr val="accent5"/>
                </a:solidFill>
              </a:rPr>
              <a:t>life skill </a:t>
            </a:r>
            <a:r>
              <a:rPr i="1" lang="en">
                <a:solidFill>
                  <a:srgbClr val="434343"/>
                </a:solidFill>
              </a:rPr>
              <a:t>for everyday problem-solving – enabling community engagement, citizen empowerment, activity tracking, and personal health management </a:t>
            </a:r>
            <a:endParaRPr i="1">
              <a:solidFill>
                <a:srgbClr val="434343"/>
              </a:solidFill>
            </a:endParaRPr>
          </a:p>
          <a:p>
            <a:pPr indent="-317500" lvl="0" marL="457200" rtl="0" algn="l">
              <a:lnSpc>
                <a:spcPct val="100000"/>
              </a:lnSpc>
              <a:spcBef>
                <a:spcPts val="1000"/>
              </a:spcBef>
              <a:spcAft>
                <a:spcPts val="0"/>
              </a:spcAft>
              <a:buSzPts val="1400"/>
              <a:buChar char="●"/>
            </a:pPr>
            <a:r>
              <a:rPr i="1" lang="en">
                <a:solidFill>
                  <a:srgbClr val="434343"/>
                </a:solidFill>
              </a:rPr>
              <a:t>A</a:t>
            </a:r>
            <a:r>
              <a:rPr i="1" lang="en"/>
              <a:t> </a:t>
            </a:r>
            <a:r>
              <a:rPr b="1" i="1" lang="en">
                <a:solidFill>
                  <a:schemeClr val="accent5"/>
                </a:solidFill>
              </a:rPr>
              <a:t>research skill</a:t>
            </a:r>
            <a:r>
              <a:rPr i="1" lang="en"/>
              <a:t> </a:t>
            </a:r>
            <a:r>
              <a:rPr i="1" lang="en">
                <a:solidFill>
                  <a:srgbClr val="434343"/>
                </a:solidFill>
              </a:rPr>
              <a:t>for students and professionals – accessing existing data sets to produce and communicate new knowledge, making scientific experiments robust and reproducible </a:t>
            </a:r>
            <a:endParaRPr i="1">
              <a:solidFill>
                <a:srgbClr val="434343"/>
              </a:solidFill>
            </a:endParaRPr>
          </a:p>
          <a:p>
            <a:pPr indent="-317500" lvl="0" marL="457200" rtl="0" algn="l">
              <a:lnSpc>
                <a:spcPct val="100000"/>
              </a:lnSpc>
              <a:spcBef>
                <a:spcPts val="1000"/>
              </a:spcBef>
              <a:spcAft>
                <a:spcPts val="1000"/>
              </a:spcAft>
              <a:buSzPts val="1400"/>
              <a:buChar char="●"/>
            </a:pPr>
            <a:r>
              <a:rPr i="1" lang="en">
                <a:solidFill>
                  <a:srgbClr val="434343"/>
                </a:solidFill>
              </a:rPr>
              <a:t>A building block and critical success factor for rolling out data science in</a:t>
            </a:r>
            <a:r>
              <a:rPr i="1" lang="en"/>
              <a:t> </a:t>
            </a:r>
            <a:r>
              <a:rPr b="1" i="1" lang="en">
                <a:solidFill>
                  <a:schemeClr val="accent5"/>
                </a:solidFill>
              </a:rPr>
              <a:t>business, government, and research </a:t>
            </a:r>
            <a:endParaRPr i="1"/>
          </a:p>
        </p:txBody>
      </p:sp>
      <p:sp>
        <p:nvSpPr>
          <p:cNvPr id="182" name="Google Shape;182;p31"/>
          <p:cNvSpPr txBox="1"/>
          <p:nvPr/>
        </p:nvSpPr>
        <p:spPr>
          <a:xfrm>
            <a:off x="167250" y="4266300"/>
            <a:ext cx="8871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Bhargava, R., Deahl, E., Letouzé, E., Noonan, A., Sangokoya, D., &amp; Shoup, N. (2015, October) </a:t>
            </a:r>
            <a:r>
              <a:rPr i="1" lang="en" sz="900"/>
              <a:t>Beyond data literacy</a:t>
            </a:r>
            <a:r>
              <a:rPr lang="en" sz="900"/>
              <a:t>: Reinventing community engagement and empowerment in the age of data [White Paper]. Cambridge, MA: Data-Pop Alliance. Retrieved from </a:t>
            </a:r>
            <a:r>
              <a:rPr lang="en" sz="900" u="sng">
                <a:solidFill>
                  <a:srgbClr val="0097A7"/>
                </a:solidFill>
                <a:hlinkClick r:id="rId4">
                  <a:extLst>
                    <a:ext uri="{A12FA001-AC4F-418D-AE19-62706E023703}">
                      <ahyp:hlinkClr val="tx"/>
                    </a:ext>
                  </a:extLst>
                </a:hlinkClick>
              </a:rPr>
              <a:t>https://datapopalliance.org/item/beyond-data-literacy-reinventing-community-engagement-and-empowerment-in-the-age-of-data/</a:t>
            </a:r>
            <a:endParaRPr sz="900"/>
          </a:p>
          <a:p>
            <a:pPr indent="0" lvl="0" marL="0" rtl="0" algn="l">
              <a:spcBef>
                <a:spcPts val="0"/>
              </a:spcBef>
              <a:spcAft>
                <a:spcPts val="0"/>
              </a:spcAft>
              <a:buNone/>
            </a:pPr>
            <a:r>
              <a:rPr lang="en" sz="900"/>
              <a:t>Corrall, Sheila (2019) </a:t>
            </a:r>
            <a:r>
              <a:rPr i="1" lang="en" sz="900"/>
              <a:t>Repositioning Data Literacy as a Mission-Critical Competence.</a:t>
            </a:r>
            <a:r>
              <a:rPr lang="en" sz="900"/>
              <a:t> In: ACRL 2019: Recasting the Narrative, April 10-13, 2019, Cleveland, OH. </a:t>
            </a:r>
            <a:r>
              <a:rPr lang="en" sz="900">
                <a:solidFill>
                  <a:srgbClr val="000000"/>
                </a:solidFill>
              </a:rPr>
              <a:t>Retrieved from </a:t>
            </a:r>
            <a:r>
              <a:rPr lang="en" sz="900" u="sng">
                <a:solidFill>
                  <a:srgbClr val="0097A7"/>
                </a:solidFill>
                <a:hlinkClick r:id="rId5">
                  <a:extLst>
                    <a:ext uri="{A12FA001-AC4F-418D-AE19-62706E023703}">
                      <ahyp:hlinkClr val="tx"/>
                    </a:ext>
                  </a:extLst>
                </a:hlinkClick>
              </a:rPr>
              <a:t>http://d-scholarship.pitt.edu/36975/</a:t>
            </a:r>
            <a:endParaRPr sz="9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 for the afternoon</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Introduction </a:t>
            </a:r>
            <a:r>
              <a:rPr lang="en" sz="1200"/>
              <a:t>(0:35)</a:t>
            </a:r>
            <a:endParaRPr sz="1200"/>
          </a:p>
          <a:p>
            <a:pPr indent="-317500" lvl="1" marL="914400" rtl="0" algn="l">
              <a:spcBef>
                <a:spcPts val="0"/>
              </a:spcBef>
              <a:spcAft>
                <a:spcPts val="0"/>
              </a:spcAft>
              <a:buSzPts val="1400"/>
              <a:buChar char="○"/>
            </a:pPr>
            <a:r>
              <a:rPr lang="en"/>
              <a:t>Background and motivation</a:t>
            </a:r>
            <a:endParaRPr/>
          </a:p>
          <a:p>
            <a:pPr indent="-317500" lvl="1" marL="914400" rtl="0" algn="l">
              <a:spcBef>
                <a:spcPts val="0"/>
              </a:spcBef>
              <a:spcAft>
                <a:spcPts val="0"/>
              </a:spcAft>
              <a:buSzPts val="1400"/>
              <a:buChar char="○"/>
            </a:pPr>
            <a:r>
              <a:rPr lang="en"/>
              <a:t>Some concrete examples</a:t>
            </a:r>
            <a:endParaRPr/>
          </a:p>
          <a:p>
            <a:pPr indent="-317500" lvl="1" marL="914400" rtl="0" algn="l">
              <a:spcBef>
                <a:spcPts val="0"/>
              </a:spcBef>
              <a:spcAft>
                <a:spcPts val="0"/>
              </a:spcAft>
              <a:buSzPts val="1400"/>
              <a:buChar char="○"/>
            </a:pPr>
            <a:r>
              <a:rPr lang="en"/>
              <a:t>Data literacy and RDM frameworks</a:t>
            </a:r>
            <a:br>
              <a:rPr lang="en"/>
            </a:br>
            <a:endParaRPr sz="800"/>
          </a:p>
          <a:p>
            <a:pPr indent="-342900" lvl="0" marL="457200" rtl="0" algn="l">
              <a:spcBef>
                <a:spcPts val="0"/>
              </a:spcBef>
              <a:spcAft>
                <a:spcPts val="0"/>
              </a:spcAft>
              <a:buSzPts val="1800"/>
              <a:buChar char="●"/>
            </a:pPr>
            <a:r>
              <a:rPr lang="en"/>
              <a:t>Breakout 1 </a:t>
            </a:r>
            <a:r>
              <a:rPr lang="en" sz="1200"/>
              <a:t>(0:45)</a:t>
            </a:r>
            <a:endParaRPr sz="1200"/>
          </a:p>
          <a:p>
            <a:pPr indent="-317500" lvl="1" marL="914400" rtl="0" algn="l">
              <a:spcBef>
                <a:spcPts val="0"/>
              </a:spcBef>
              <a:spcAft>
                <a:spcPts val="0"/>
              </a:spcAft>
              <a:buSzPts val="1400"/>
              <a:buChar char="○"/>
            </a:pPr>
            <a:r>
              <a:rPr lang="en"/>
              <a:t>What data literacy/RDM topics should we be teaching?</a:t>
            </a:r>
            <a:endParaRPr/>
          </a:p>
          <a:p>
            <a:pPr indent="-317500" lvl="1" marL="914400" rtl="0" algn="l">
              <a:spcBef>
                <a:spcPts val="0"/>
              </a:spcBef>
              <a:spcAft>
                <a:spcPts val="0"/>
              </a:spcAft>
              <a:buSzPts val="1400"/>
              <a:buChar char="○"/>
            </a:pPr>
            <a:r>
              <a:rPr lang="en"/>
              <a:t>Report-backs</a:t>
            </a:r>
            <a:br>
              <a:rPr lang="en"/>
            </a:br>
            <a:endParaRPr sz="800"/>
          </a:p>
          <a:p>
            <a:pPr indent="-342900" lvl="0" marL="457200" rtl="0" algn="l">
              <a:spcBef>
                <a:spcPts val="0"/>
              </a:spcBef>
              <a:spcAft>
                <a:spcPts val="0"/>
              </a:spcAft>
              <a:buSzPts val="1800"/>
              <a:buChar char="●"/>
            </a:pPr>
            <a:r>
              <a:rPr lang="en"/>
              <a:t>BREAK </a:t>
            </a:r>
            <a:r>
              <a:rPr lang="en" sz="1200"/>
              <a:t>(0:15)</a:t>
            </a:r>
            <a:br>
              <a:rPr lang="en"/>
            </a:br>
            <a:endParaRPr sz="800"/>
          </a:p>
          <a:p>
            <a:pPr indent="-342900" lvl="0" marL="457200" rtl="0" algn="l">
              <a:spcBef>
                <a:spcPts val="0"/>
              </a:spcBef>
              <a:spcAft>
                <a:spcPts val="0"/>
              </a:spcAft>
              <a:buSzPts val="1800"/>
              <a:buChar char="●"/>
            </a:pPr>
            <a:r>
              <a:rPr lang="en"/>
              <a:t>Breakout 2 </a:t>
            </a:r>
            <a:r>
              <a:rPr lang="en" sz="1200"/>
              <a:t>(0:45)</a:t>
            </a:r>
            <a:endParaRPr sz="1200"/>
          </a:p>
          <a:p>
            <a:pPr indent="-317500" lvl="1" marL="914400" rtl="0" algn="l">
              <a:spcBef>
                <a:spcPts val="0"/>
              </a:spcBef>
              <a:spcAft>
                <a:spcPts val="0"/>
              </a:spcAft>
              <a:buSzPts val="1400"/>
              <a:buChar char="○"/>
            </a:pPr>
            <a:r>
              <a:rPr lang="en"/>
              <a:t>Where and how can these topics be taught?</a:t>
            </a:r>
            <a:endParaRPr/>
          </a:p>
          <a:p>
            <a:pPr indent="-317500" lvl="1" marL="914400" rtl="0" algn="l">
              <a:spcBef>
                <a:spcPts val="0"/>
              </a:spcBef>
              <a:spcAft>
                <a:spcPts val="0"/>
              </a:spcAft>
              <a:buSzPts val="1400"/>
              <a:buChar char="○"/>
            </a:pPr>
            <a:r>
              <a:rPr lang="en"/>
              <a:t>Report-backs</a:t>
            </a:r>
            <a:br>
              <a:rPr lang="en"/>
            </a:br>
            <a:endParaRPr sz="800"/>
          </a:p>
          <a:p>
            <a:pPr indent="-342900" lvl="0" marL="457200" rtl="0" algn="l">
              <a:spcBef>
                <a:spcPts val="0"/>
              </a:spcBef>
              <a:spcAft>
                <a:spcPts val="0"/>
              </a:spcAft>
              <a:buSzPts val="1800"/>
              <a:buChar char="●"/>
            </a:pPr>
            <a:r>
              <a:rPr lang="en"/>
              <a:t>General discussion, next steps </a:t>
            </a:r>
            <a:r>
              <a:rPr lang="en" sz="1200"/>
              <a:t>(0:20)</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Literacy</a:t>
            </a:r>
            <a:endParaRPr/>
          </a:p>
        </p:txBody>
      </p:sp>
      <p:sp>
        <p:nvSpPr>
          <p:cNvPr id="188" name="Google Shape;188;p32"/>
          <p:cNvSpPr txBox="1"/>
          <p:nvPr>
            <p:ph idx="1" type="body"/>
          </p:nvPr>
        </p:nvSpPr>
        <p:spPr>
          <a:xfrm>
            <a:off x="373050" y="1131950"/>
            <a:ext cx="8396700" cy="147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900"/>
              <a:t>Accounts for</a:t>
            </a:r>
            <a:r>
              <a:rPr lang="en" sz="1900"/>
              <a:t> </a:t>
            </a:r>
            <a:r>
              <a:rPr lang="en" sz="1900"/>
              <a:t>individuals’ </a:t>
            </a:r>
            <a:r>
              <a:rPr lang="en" sz="1900"/>
              <a:t>capability to understand, explain, and document the utility and limitations of data by becoming </a:t>
            </a:r>
            <a:r>
              <a:rPr b="1" lang="en" sz="1900" u="sng">
                <a:solidFill>
                  <a:schemeClr val="accent5"/>
                </a:solidFill>
              </a:rPr>
              <a:t>critical producers and consumers of data</a:t>
            </a:r>
            <a:r>
              <a:rPr lang="en" sz="1900"/>
              <a:t>, controlling their personal data trail, finding meaning in data, and taking action based on data. </a:t>
            </a:r>
            <a:endParaRPr sz="1900"/>
          </a:p>
        </p:txBody>
      </p:sp>
      <p:pic>
        <p:nvPicPr>
          <p:cNvPr id="189" name="Google Shape;189;p32"/>
          <p:cNvPicPr preferRelativeResize="0"/>
          <p:nvPr/>
        </p:nvPicPr>
        <p:blipFill rotWithShape="1">
          <a:blip r:embed="rId3">
            <a:alphaModFix/>
          </a:blip>
          <a:srcRect b="7816" l="0" r="0" t="5715"/>
          <a:stretch/>
        </p:blipFill>
        <p:spPr>
          <a:xfrm>
            <a:off x="6313750" y="3515925"/>
            <a:ext cx="2830249" cy="1632425"/>
          </a:xfrm>
          <a:prstGeom prst="rect">
            <a:avLst/>
          </a:prstGeom>
          <a:noFill/>
          <a:ln>
            <a:noFill/>
          </a:ln>
        </p:spPr>
      </p:pic>
      <p:sp>
        <p:nvSpPr>
          <p:cNvPr id="190" name="Google Shape;190;p32"/>
          <p:cNvSpPr txBox="1"/>
          <p:nvPr/>
        </p:nvSpPr>
        <p:spPr>
          <a:xfrm>
            <a:off x="205850" y="4462825"/>
            <a:ext cx="537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1" name="Google Shape;191;p32"/>
          <p:cNvSpPr txBox="1"/>
          <p:nvPr/>
        </p:nvSpPr>
        <p:spPr>
          <a:xfrm>
            <a:off x="373050" y="4462175"/>
            <a:ext cx="606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Adapted from: Oceans of Data Institute (2016). </a:t>
            </a:r>
            <a:r>
              <a:rPr i="1" lang="en" sz="1000"/>
              <a:t>Building global interest in data literacy</a:t>
            </a:r>
            <a:r>
              <a:rPr lang="en" sz="1000"/>
              <a:t>: a dialogue. Waltham, MA: Educational Development Center. Retrieved from: http://oceansofdata.org/our-work/building-global-interest-data-literacy-dialogue-workshop-report</a:t>
            </a:r>
            <a:endParaRPr sz="1000"/>
          </a:p>
        </p:txBody>
      </p:sp>
      <p:sp>
        <p:nvSpPr>
          <p:cNvPr id="192" name="Google Shape;192;p32"/>
          <p:cNvSpPr txBox="1"/>
          <p:nvPr/>
        </p:nvSpPr>
        <p:spPr>
          <a:xfrm>
            <a:off x="561650" y="2936575"/>
            <a:ext cx="5473500" cy="1098900"/>
          </a:xfrm>
          <a:prstGeom prst="rect">
            <a:avLst/>
          </a:prstGeom>
          <a:noFill/>
          <a:ln cap="flat" cmpd="sng" w="38100">
            <a:solidFill>
              <a:srgbClr val="D1095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i="1" lang="en" sz="1800">
                <a:solidFill>
                  <a:schemeClr val="dk2"/>
                </a:solidFill>
              </a:rPr>
              <a:t>The data-literate individual can identify, collect, evaluate, analyze, interpret, present, document, preserve, correctly attribute, and protect data.</a:t>
            </a:r>
            <a:endParaRPr i="1" sz="1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292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RDM</a:t>
            </a:r>
            <a:endParaRPr/>
          </a:p>
        </p:txBody>
      </p:sp>
      <p:sp>
        <p:nvSpPr>
          <p:cNvPr id="198" name="Google Shape;198;p33"/>
          <p:cNvSpPr txBox="1"/>
          <p:nvPr>
            <p:ph idx="1" type="body"/>
          </p:nvPr>
        </p:nvSpPr>
        <p:spPr>
          <a:xfrm>
            <a:off x="1020475" y="930150"/>
            <a:ext cx="7413300" cy="1260600"/>
          </a:xfrm>
          <a:prstGeom prst="rect">
            <a:avLst/>
          </a:prstGeom>
          <a:noFill/>
          <a:ln>
            <a:noFill/>
          </a:ln>
        </p:spPr>
        <p:txBody>
          <a:bodyPr anchorCtr="0" anchor="t" bIns="91425" lIns="91425" spcFirstLastPara="1" rIns="91425" wrap="square" tIns="91425">
            <a:normAutofit/>
          </a:bodyPr>
          <a:lstStyle/>
          <a:p>
            <a:pPr indent="0" lvl="0" marL="0" rtl="0" algn="ctr">
              <a:lnSpc>
                <a:spcPct val="95000"/>
              </a:lnSpc>
              <a:spcBef>
                <a:spcPts val="0"/>
              </a:spcBef>
              <a:spcAft>
                <a:spcPts val="1200"/>
              </a:spcAft>
              <a:buSzPts val="1018"/>
              <a:buNone/>
            </a:pPr>
            <a:r>
              <a:rPr lang="en" sz="2000">
                <a:solidFill>
                  <a:srgbClr val="434343"/>
                </a:solidFill>
                <a:highlight>
                  <a:srgbClr val="FFFFFF"/>
                </a:highlight>
              </a:rPr>
              <a:t>Research Data Management (RDM) concerns about processes undertaken to create and/or gather organized, documented, accessible, and reusable quality research data</a:t>
            </a:r>
            <a:r>
              <a:rPr lang="en" sz="2000">
                <a:solidFill>
                  <a:srgbClr val="434343"/>
                </a:solidFill>
                <a:highlight>
                  <a:srgbClr val="FFFFFF"/>
                </a:highlight>
              </a:rPr>
              <a:t>.</a:t>
            </a:r>
            <a:endParaRPr sz="2000">
              <a:solidFill>
                <a:srgbClr val="434343"/>
              </a:solidFill>
            </a:endParaRPr>
          </a:p>
        </p:txBody>
      </p:sp>
      <p:pic>
        <p:nvPicPr>
          <p:cNvPr id="199" name="Google Shape;199;p33"/>
          <p:cNvPicPr preferRelativeResize="0"/>
          <p:nvPr/>
        </p:nvPicPr>
        <p:blipFill>
          <a:blip r:embed="rId3">
            <a:alphaModFix/>
          </a:blip>
          <a:stretch>
            <a:fillRect/>
          </a:stretch>
        </p:blipFill>
        <p:spPr>
          <a:xfrm>
            <a:off x="2322850" y="2038351"/>
            <a:ext cx="4650701" cy="2302650"/>
          </a:xfrm>
          <a:prstGeom prst="rect">
            <a:avLst/>
          </a:prstGeom>
          <a:noFill/>
          <a:ln>
            <a:noFill/>
          </a:ln>
          <a:effectLst>
            <a:outerShdw blurRad="57150" rotWithShape="0" algn="bl" dir="5400000" dist="19050">
              <a:srgbClr val="000000">
                <a:alpha val="50000"/>
              </a:srgbClr>
            </a:outerShdw>
          </a:effectLst>
        </p:spPr>
      </p:pic>
      <p:sp>
        <p:nvSpPr>
          <p:cNvPr id="200" name="Google Shape;200;p33"/>
          <p:cNvSpPr txBox="1"/>
          <p:nvPr/>
        </p:nvSpPr>
        <p:spPr>
          <a:xfrm>
            <a:off x="448975" y="4493400"/>
            <a:ext cx="5916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American Library Association. (April 17, 2018). </a:t>
            </a:r>
            <a:r>
              <a:rPr i="1" lang="en" sz="1000">
                <a:solidFill>
                  <a:schemeClr val="dk1"/>
                </a:solidFill>
              </a:rPr>
              <a:t>Keeping Up With… Research Data Management</a:t>
            </a:r>
            <a:r>
              <a:rPr lang="en" sz="1000">
                <a:solidFill>
                  <a:schemeClr val="dk1"/>
                </a:solidFill>
              </a:rPr>
              <a:t>. Retrieved from:http://www.ala.org/acrl/publications/keeping_up_with/rdm </a:t>
            </a:r>
            <a:endParaRPr sz="1000"/>
          </a:p>
          <a:p>
            <a:pPr indent="0" lvl="0" marL="0" rtl="0" algn="l">
              <a:spcBef>
                <a:spcPts val="0"/>
              </a:spcBef>
              <a:spcAft>
                <a:spcPts val="0"/>
              </a:spcAft>
              <a:buNone/>
            </a:pPr>
            <a:r>
              <a:rPr lang="en" sz="1000" u="sng">
                <a:solidFill>
                  <a:schemeClr val="hlink"/>
                </a:solidFill>
                <a:hlinkClick r:id="rId4"/>
              </a:rPr>
              <a:t>https://dataoneorg.github.io/Educatio</a:t>
            </a:r>
            <a:r>
              <a:rPr lang="en" sz="1000" u="sng">
                <a:solidFill>
                  <a:schemeClr val="hlink"/>
                </a:solidFill>
                <a:hlinkClick r:id="rId5"/>
              </a:rPr>
              <a:t>n/</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96550" y="176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a:t>
            </a:r>
            <a:r>
              <a:rPr lang="en"/>
              <a:t>Data Literacy &amp; RDM</a:t>
            </a:r>
            <a:endParaRPr/>
          </a:p>
        </p:txBody>
      </p:sp>
      <p:sp>
        <p:nvSpPr>
          <p:cNvPr id="206" name="Google Shape;206;p34"/>
          <p:cNvSpPr txBox="1"/>
          <p:nvPr/>
        </p:nvSpPr>
        <p:spPr>
          <a:xfrm>
            <a:off x="396550" y="848300"/>
            <a:ext cx="32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7" name="Google Shape;207;p34"/>
          <p:cNvSpPr txBox="1"/>
          <p:nvPr/>
        </p:nvSpPr>
        <p:spPr>
          <a:xfrm>
            <a:off x="396550" y="1348050"/>
            <a:ext cx="3471600" cy="244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666666"/>
                </a:solidFill>
              </a:rPr>
              <a:t>Research </a:t>
            </a:r>
            <a:r>
              <a:rPr lang="en" sz="2100">
                <a:solidFill>
                  <a:srgbClr val="666666"/>
                </a:solidFill>
              </a:rPr>
              <a:t>Data Literacy can be </a:t>
            </a:r>
            <a:r>
              <a:rPr lang="en" sz="2100">
                <a:solidFill>
                  <a:srgbClr val="666666"/>
                </a:solidFill>
              </a:rPr>
              <a:t>concretely achieved through the development of competencies and skills connected to different stages of the research data lifecycle </a:t>
            </a:r>
            <a:endParaRPr sz="2100">
              <a:solidFill>
                <a:srgbClr val="666666"/>
              </a:solidFill>
            </a:endParaRPr>
          </a:p>
        </p:txBody>
      </p:sp>
      <p:sp>
        <p:nvSpPr>
          <p:cNvPr id="208" name="Google Shape;208;p34"/>
          <p:cNvSpPr txBox="1"/>
          <p:nvPr/>
        </p:nvSpPr>
        <p:spPr>
          <a:xfrm>
            <a:off x="396550" y="4374675"/>
            <a:ext cx="4838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Diagram:</a:t>
            </a:r>
            <a:endParaRPr sz="1000"/>
          </a:p>
          <a:p>
            <a:pPr indent="0" lvl="0" marL="0" rtl="0" algn="l">
              <a:spcBef>
                <a:spcPts val="0"/>
              </a:spcBef>
              <a:spcAft>
                <a:spcPts val="0"/>
              </a:spcAft>
              <a:buNone/>
            </a:pPr>
            <a:r>
              <a:rPr lang="en" sz="1000"/>
              <a:t>Jisc ([2021]). </a:t>
            </a:r>
            <a:r>
              <a:rPr i="1" lang="en" sz="1000"/>
              <a:t>Research Data Management Toolkit</a:t>
            </a:r>
            <a:r>
              <a:rPr lang="en" sz="1000"/>
              <a:t>. Retrieved from: https://rdmtoolkit.jisc.ac.uk/research-data-lifecycle/ </a:t>
            </a:r>
            <a:endParaRPr/>
          </a:p>
        </p:txBody>
      </p:sp>
      <p:pic>
        <p:nvPicPr>
          <p:cNvPr id="209" name="Google Shape;209;p34"/>
          <p:cNvPicPr preferRelativeResize="0"/>
          <p:nvPr/>
        </p:nvPicPr>
        <p:blipFill>
          <a:blip r:embed="rId3">
            <a:alphaModFix/>
          </a:blip>
          <a:stretch>
            <a:fillRect/>
          </a:stretch>
        </p:blipFill>
        <p:spPr>
          <a:xfrm>
            <a:off x="4392575" y="493883"/>
            <a:ext cx="4439724" cy="44348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311700" y="243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Examples</a:t>
            </a:r>
            <a:endParaRPr/>
          </a:p>
        </p:txBody>
      </p:sp>
      <p:pic>
        <p:nvPicPr>
          <p:cNvPr id="215" name="Google Shape;215;p35"/>
          <p:cNvPicPr preferRelativeResize="0"/>
          <p:nvPr/>
        </p:nvPicPr>
        <p:blipFill>
          <a:blip r:embed="rId3">
            <a:alphaModFix/>
          </a:blip>
          <a:stretch>
            <a:fillRect/>
          </a:stretch>
        </p:blipFill>
        <p:spPr>
          <a:xfrm>
            <a:off x="4682900" y="570075"/>
            <a:ext cx="4306375" cy="4411025"/>
          </a:xfrm>
          <a:prstGeom prst="rect">
            <a:avLst/>
          </a:prstGeom>
          <a:noFill/>
          <a:ln>
            <a:noFill/>
          </a:ln>
        </p:spPr>
      </p:pic>
      <p:sp>
        <p:nvSpPr>
          <p:cNvPr id="216" name="Google Shape;216;p35"/>
          <p:cNvSpPr txBox="1"/>
          <p:nvPr/>
        </p:nvSpPr>
        <p:spPr>
          <a:xfrm>
            <a:off x="4191900" y="618375"/>
            <a:ext cx="724500" cy="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p35"/>
          <p:cNvSpPr txBox="1"/>
          <p:nvPr/>
        </p:nvSpPr>
        <p:spPr>
          <a:xfrm>
            <a:off x="7365089" y="1075943"/>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1</a:t>
            </a:r>
            <a:endParaRPr b="1">
              <a:solidFill>
                <a:srgbClr val="D10959"/>
              </a:solidFill>
            </a:endParaRPr>
          </a:p>
        </p:txBody>
      </p:sp>
      <p:sp>
        <p:nvSpPr>
          <p:cNvPr id="218" name="Google Shape;218;p35"/>
          <p:cNvSpPr txBox="1"/>
          <p:nvPr/>
        </p:nvSpPr>
        <p:spPr>
          <a:xfrm>
            <a:off x="8323185" y="2362682"/>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2</a:t>
            </a:r>
            <a:endParaRPr b="1">
              <a:solidFill>
                <a:srgbClr val="D10959"/>
              </a:solidFill>
            </a:endParaRPr>
          </a:p>
        </p:txBody>
      </p:sp>
      <p:sp>
        <p:nvSpPr>
          <p:cNvPr id="219" name="Google Shape;219;p35"/>
          <p:cNvSpPr txBox="1"/>
          <p:nvPr/>
        </p:nvSpPr>
        <p:spPr>
          <a:xfrm>
            <a:off x="7261480" y="4080024"/>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3</a:t>
            </a:r>
            <a:endParaRPr b="1">
              <a:solidFill>
                <a:srgbClr val="D10959"/>
              </a:solidFill>
            </a:endParaRPr>
          </a:p>
        </p:txBody>
      </p:sp>
      <p:sp>
        <p:nvSpPr>
          <p:cNvPr id="220" name="Google Shape;220;p35"/>
          <p:cNvSpPr txBox="1"/>
          <p:nvPr/>
        </p:nvSpPr>
        <p:spPr>
          <a:xfrm>
            <a:off x="6041557" y="4127128"/>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4</a:t>
            </a:r>
            <a:endParaRPr b="1">
              <a:solidFill>
                <a:srgbClr val="D10959"/>
              </a:solidFill>
            </a:endParaRPr>
          </a:p>
        </p:txBody>
      </p:sp>
      <p:sp>
        <p:nvSpPr>
          <p:cNvPr id="221" name="Google Shape;221;p35"/>
          <p:cNvSpPr txBox="1"/>
          <p:nvPr/>
        </p:nvSpPr>
        <p:spPr>
          <a:xfrm>
            <a:off x="5026395" y="2328889"/>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5</a:t>
            </a:r>
            <a:endParaRPr b="1">
              <a:solidFill>
                <a:srgbClr val="D10959"/>
              </a:solidFill>
            </a:endParaRPr>
          </a:p>
        </p:txBody>
      </p:sp>
      <p:sp>
        <p:nvSpPr>
          <p:cNvPr id="222" name="Google Shape;222;p35"/>
          <p:cNvSpPr txBox="1"/>
          <p:nvPr/>
        </p:nvSpPr>
        <p:spPr>
          <a:xfrm>
            <a:off x="5965874" y="1077797"/>
            <a:ext cx="3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10959"/>
                </a:solidFill>
              </a:rPr>
              <a:t>6</a:t>
            </a:r>
            <a:endParaRPr b="1">
              <a:solidFill>
                <a:srgbClr val="D10959"/>
              </a:solidFill>
            </a:endParaRPr>
          </a:p>
        </p:txBody>
      </p:sp>
      <p:sp>
        <p:nvSpPr>
          <p:cNvPr id="223" name="Google Shape;223;p35"/>
          <p:cNvSpPr txBox="1"/>
          <p:nvPr>
            <p:ph idx="1" type="body"/>
          </p:nvPr>
        </p:nvSpPr>
        <p:spPr>
          <a:xfrm>
            <a:off x="311700" y="1110913"/>
            <a:ext cx="42174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IRB, DMPs, instrument design...</a:t>
            </a:r>
            <a:endParaRPr/>
          </a:p>
          <a:p>
            <a:pPr indent="-342900" lvl="0" marL="457200" rtl="0" algn="l">
              <a:spcBef>
                <a:spcPts val="0"/>
              </a:spcBef>
              <a:spcAft>
                <a:spcPts val="0"/>
              </a:spcAft>
              <a:buSzPts val="1800"/>
              <a:buAutoNum type="arabicPeriod"/>
            </a:pPr>
            <a:r>
              <a:rPr lang="en"/>
              <a:t>Data entry/input, handling missing data...</a:t>
            </a:r>
            <a:endParaRPr/>
          </a:p>
          <a:p>
            <a:pPr indent="-342900" lvl="0" marL="457200" rtl="0" algn="l">
              <a:spcBef>
                <a:spcPts val="0"/>
              </a:spcBef>
              <a:spcAft>
                <a:spcPts val="0"/>
              </a:spcAft>
              <a:buSzPts val="1800"/>
              <a:buAutoNum type="arabicPeriod"/>
            </a:pPr>
            <a:r>
              <a:rPr lang="en"/>
              <a:t>D</a:t>
            </a:r>
            <a:r>
              <a:rPr lang="en"/>
              <a:t>ata transformation, data cleaning, data visualization, version control...</a:t>
            </a:r>
            <a:endParaRPr/>
          </a:p>
          <a:p>
            <a:pPr indent="-342900" lvl="0" marL="457200" rtl="0" algn="l">
              <a:spcBef>
                <a:spcPts val="0"/>
              </a:spcBef>
              <a:spcAft>
                <a:spcPts val="0"/>
              </a:spcAft>
              <a:buSzPts val="1800"/>
              <a:buAutoNum type="arabicPeriod"/>
            </a:pPr>
            <a:r>
              <a:rPr lang="en"/>
              <a:t>File naming and organization, data documentation and metadata...</a:t>
            </a:r>
            <a:endParaRPr/>
          </a:p>
          <a:p>
            <a:pPr indent="-342900" lvl="0" marL="457200" rtl="0" algn="l">
              <a:spcBef>
                <a:spcPts val="0"/>
              </a:spcBef>
              <a:spcAft>
                <a:spcPts val="0"/>
              </a:spcAft>
              <a:buSzPts val="1800"/>
              <a:buAutoNum type="arabicPeriod"/>
            </a:pPr>
            <a:r>
              <a:rPr lang="en"/>
              <a:t>Licensing, de-identification, FAIR and CARE principles...  </a:t>
            </a:r>
            <a:endParaRPr/>
          </a:p>
          <a:p>
            <a:pPr indent="-342900" lvl="0" marL="457200" rtl="0" algn="l">
              <a:spcBef>
                <a:spcPts val="0"/>
              </a:spcBef>
              <a:spcAft>
                <a:spcPts val="0"/>
              </a:spcAft>
              <a:buSzPts val="1800"/>
              <a:buAutoNum type="arabicPeriod"/>
            </a:pPr>
            <a:r>
              <a:rPr lang="en"/>
              <a:t>Data source identification, selection and attribution...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Breakouts</a:t>
            </a:r>
            <a:endParaRPr/>
          </a:p>
        </p:txBody>
      </p:sp>
      <p:sp>
        <p:nvSpPr>
          <p:cNvPr id="229" name="Google Shape;229;p36"/>
          <p:cNvSpPr txBox="1"/>
          <p:nvPr>
            <p:ph idx="1" type="body"/>
          </p:nvPr>
        </p:nvSpPr>
        <p:spPr>
          <a:xfrm>
            <a:off x="311700" y="1180900"/>
            <a:ext cx="4260300" cy="3416400"/>
          </a:xfrm>
          <a:prstGeom prst="rect">
            <a:avLst/>
          </a:prstGeom>
        </p:spPr>
        <p:txBody>
          <a:bodyPr anchorCtr="0" anchor="t" bIns="91425" lIns="91425" spcFirstLastPara="1" rIns="91425" wrap="square" tIns="91425">
            <a:normAutofit lnSpcReduction="10000"/>
          </a:bodyPr>
          <a:lstStyle/>
          <a:p>
            <a:pPr indent="-247650" lvl="0" marL="285750" rtl="0" algn="l">
              <a:spcBef>
                <a:spcPts val="0"/>
              </a:spcBef>
              <a:spcAft>
                <a:spcPts val="0"/>
              </a:spcAft>
              <a:buSzPts val="1200"/>
              <a:buChar char="●"/>
            </a:pPr>
            <a:r>
              <a:rPr lang="en" sz="1200"/>
              <a:t>We have arranged breakout </a:t>
            </a:r>
            <a:br>
              <a:rPr lang="en" sz="1200"/>
            </a:br>
            <a:r>
              <a:rPr lang="en" sz="1200"/>
              <a:t>rooms to concentrate people </a:t>
            </a:r>
            <a:br>
              <a:rPr lang="en" sz="1200"/>
            </a:br>
            <a:r>
              <a:rPr lang="en" sz="1200"/>
              <a:t>who expressed familiarity </a:t>
            </a:r>
            <a:br>
              <a:rPr lang="en" sz="1200"/>
            </a:br>
            <a:r>
              <a:rPr lang="en" sz="1200"/>
              <a:t>with these Carpentries:</a:t>
            </a:r>
            <a:br>
              <a:rPr lang="en" sz="1200"/>
            </a:br>
            <a:endParaRPr sz="1200"/>
          </a:p>
          <a:p>
            <a:pPr indent="-260350" lvl="0" marL="285750" rtl="0" algn="l">
              <a:spcBef>
                <a:spcPts val="0"/>
              </a:spcBef>
              <a:spcAft>
                <a:spcPts val="0"/>
              </a:spcAft>
              <a:buSzPts val="1400"/>
              <a:buChar char="●"/>
            </a:pPr>
            <a:r>
              <a:rPr lang="en"/>
              <a:t>Room 1: Python</a:t>
            </a:r>
            <a:endParaRPr/>
          </a:p>
          <a:p>
            <a:pPr indent="-304800" lvl="1" marL="914400" rtl="0" algn="l">
              <a:spcBef>
                <a:spcPts val="0"/>
              </a:spcBef>
              <a:spcAft>
                <a:spcPts val="0"/>
              </a:spcAft>
              <a:buSzPts val="1200"/>
              <a:buChar char="○"/>
            </a:pPr>
            <a:r>
              <a:rPr lang="en" u="sng">
                <a:solidFill>
                  <a:schemeClr val="hlink"/>
                </a:solidFill>
                <a:hlinkClick r:id="rId3"/>
              </a:rPr>
              <a:t>Software: Plotting and Programming in Python</a:t>
            </a:r>
            <a:endParaRPr/>
          </a:p>
          <a:p>
            <a:pPr indent="-260350" lvl="0" marL="285750" rtl="0" algn="l">
              <a:spcBef>
                <a:spcPts val="0"/>
              </a:spcBef>
              <a:spcAft>
                <a:spcPts val="0"/>
              </a:spcAft>
              <a:buSzPts val="1400"/>
              <a:buChar char="●"/>
            </a:pPr>
            <a:r>
              <a:rPr lang="en"/>
              <a:t>Room 2: R </a:t>
            </a:r>
            <a:endParaRPr/>
          </a:p>
          <a:p>
            <a:pPr indent="-304800" lvl="1" marL="914400" rtl="0" algn="l">
              <a:spcBef>
                <a:spcPts val="0"/>
              </a:spcBef>
              <a:spcAft>
                <a:spcPts val="0"/>
              </a:spcAft>
              <a:buSzPts val="1200"/>
              <a:buChar char="○"/>
            </a:pPr>
            <a:r>
              <a:rPr lang="en" u="sng">
                <a:solidFill>
                  <a:schemeClr val="hlink"/>
                </a:solidFill>
                <a:hlinkClick r:id="rId4"/>
              </a:rPr>
              <a:t>Data: Data Analysis and Visualization with R for Social Scientists</a:t>
            </a:r>
            <a:endParaRPr/>
          </a:p>
          <a:p>
            <a:pPr indent="-260350" lvl="0" marL="285750" rtl="0" algn="l">
              <a:spcBef>
                <a:spcPts val="0"/>
              </a:spcBef>
              <a:spcAft>
                <a:spcPts val="0"/>
              </a:spcAft>
              <a:buSzPts val="1400"/>
              <a:buChar char="●"/>
            </a:pPr>
            <a:r>
              <a:rPr lang="en"/>
              <a:t>Room 3: Bash / Unix</a:t>
            </a:r>
            <a:endParaRPr/>
          </a:p>
          <a:p>
            <a:pPr indent="-304800" lvl="1" marL="914400" rtl="0" algn="l">
              <a:spcBef>
                <a:spcPts val="0"/>
              </a:spcBef>
              <a:spcAft>
                <a:spcPts val="0"/>
              </a:spcAft>
              <a:buSzPts val="1200"/>
              <a:buChar char="○"/>
            </a:pPr>
            <a:r>
              <a:rPr lang="en" u="sng">
                <a:solidFill>
                  <a:schemeClr val="hlink"/>
                </a:solidFill>
                <a:hlinkClick r:id="rId5"/>
              </a:rPr>
              <a:t>Software: The UNIX Shell</a:t>
            </a:r>
            <a:endParaRPr/>
          </a:p>
          <a:p>
            <a:pPr indent="-260350" lvl="0" marL="285750" rtl="0" algn="l">
              <a:spcBef>
                <a:spcPts val="0"/>
              </a:spcBef>
              <a:spcAft>
                <a:spcPts val="0"/>
              </a:spcAft>
              <a:buSzPts val="1400"/>
              <a:buChar char="●"/>
            </a:pPr>
            <a:r>
              <a:rPr lang="en"/>
              <a:t>Room 4: Open Refine</a:t>
            </a:r>
            <a:endParaRPr/>
          </a:p>
          <a:p>
            <a:pPr indent="-304800" lvl="1" marL="914400" rtl="0" algn="l">
              <a:spcBef>
                <a:spcPts val="0"/>
              </a:spcBef>
              <a:spcAft>
                <a:spcPts val="0"/>
              </a:spcAft>
              <a:buSzPts val="1200"/>
              <a:buChar char="○"/>
            </a:pPr>
            <a:r>
              <a:rPr lang="en" u="sng">
                <a:solidFill>
                  <a:schemeClr val="hlink"/>
                </a:solidFill>
                <a:hlinkClick r:id="rId6"/>
              </a:rPr>
              <a:t>Library: Open Refine</a:t>
            </a:r>
            <a:endParaRPr/>
          </a:p>
          <a:p>
            <a:pPr indent="-260350" lvl="0" marL="285750" rtl="0" algn="l">
              <a:spcBef>
                <a:spcPts val="0"/>
              </a:spcBef>
              <a:spcAft>
                <a:spcPts val="0"/>
              </a:spcAft>
              <a:buSzPts val="1400"/>
              <a:buChar char="●"/>
            </a:pPr>
            <a:r>
              <a:rPr lang="en"/>
              <a:t>Room 5: Version Control / Git</a:t>
            </a:r>
            <a:endParaRPr/>
          </a:p>
          <a:p>
            <a:pPr indent="-304800" lvl="1" marL="914400" rtl="0" algn="l">
              <a:spcBef>
                <a:spcPts val="0"/>
              </a:spcBef>
              <a:spcAft>
                <a:spcPts val="0"/>
              </a:spcAft>
              <a:buSzPts val="1200"/>
              <a:buChar char="○"/>
            </a:pPr>
            <a:r>
              <a:rPr lang="en" u="sng">
                <a:solidFill>
                  <a:schemeClr val="hlink"/>
                </a:solidFill>
                <a:hlinkClick r:id="rId7"/>
              </a:rPr>
              <a:t>Version Control with Git</a:t>
            </a:r>
            <a:endParaRPr/>
          </a:p>
        </p:txBody>
      </p:sp>
      <p:pic>
        <p:nvPicPr>
          <p:cNvPr id="230" name="Google Shape;230;p36"/>
          <p:cNvPicPr preferRelativeResize="0"/>
          <p:nvPr/>
        </p:nvPicPr>
        <p:blipFill>
          <a:blip r:embed="rId8">
            <a:alphaModFix/>
          </a:blip>
          <a:stretch>
            <a:fillRect/>
          </a:stretch>
        </p:blipFill>
        <p:spPr>
          <a:xfrm>
            <a:off x="2789925" y="232746"/>
            <a:ext cx="6173901" cy="1907200"/>
          </a:xfrm>
          <a:prstGeom prst="rect">
            <a:avLst/>
          </a:prstGeom>
          <a:noFill/>
          <a:ln>
            <a:noFill/>
          </a:ln>
        </p:spPr>
      </p:pic>
      <p:sp>
        <p:nvSpPr>
          <p:cNvPr id="231" name="Google Shape;231;p36"/>
          <p:cNvSpPr txBox="1"/>
          <p:nvPr/>
        </p:nvSpPr>
        <p:spPr>
          <a:xfrm>
            <a:off x="5963825" y="1995056"/>
            <a:ext cx="30000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t>https://medium.datadriveninvestor.com/</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Breakout 1</a:t>
            </a:r>
            <a:endParaRPr/>
          </a:p>
        </p:txBody>
      </p:sp>
      <p:sp>
        <p:nvSpPr>
          <p:cNvPr id="237" name="Google Shape;237;p37"/>
          <p:cNvSpPr txBox="1"/>
          <p:nvPr>
            <p:ph idx="1" type="body"/>
          </p:nvPr>
        </p:nvSpPr>
        <p:spPr>
          <a:xfrm>
            <a:off x="4400675" y="1390525"/>
            <a:ext cx="3855900" cy="18027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i="1" lang="en" sz="2400">
                <a:solidFill>
                  <a:srgbClr val="FF0000"/>
                </a:solidFill>
              </a:rPr>
              <a:t>What</a:t>
            </a:r>
            <a:r>
              <a:rPr i="1" lang="en" sz="2400">
                <a:solidFill>
                  <a:srgbClr val="000000"/>
                </a:solidFill>
              </a:rPr>
              <a:t> data literacy/RDM topics can and should we be teaching?</a:t>
            </a:r>
            <a:endParaRPr i="1" sz="2400">
              <a:solidFill>
                <a:srgbClr val="000000"/>
              </a:solidFill>
            </a:endParaRPr>
          </a:p>
          <a:p>
            <a:pPr indent="-346710" lvl="0" marL="457200" rtl="0" algn="l">
              <a:spcBef>
                <a:spcPts val="1200"/>
              </a:spcBef>
              <a:spcAft>
                <a:spcPts val="0"/>
              </a:spcAft>
              <a:buClr>
                <a:srgbClr val="000000"/>
              </a:buClr>
              <a:buSzPct val="100000"/>
              <a:buChar char="●"/>
            </a:pPr>
            <a:r>
              <a:rPr i="1" lang="en" sz="2400">
                <a:solidFill>
                  <a:srgbClr val="000000"/>
                </a:solidFill>
              </a:rPr>
              <a:t>We = librarians, curators, facilitators</a:t>
            </a:r>
            <a:endParaRPr i="1" sz="2400">
              <a:solidFill>
                <a:srgbClr val="000000"/>
              </a:solidFill>
            </a:endParaRPr>
          </a:p>
        </p:txBody>
      </p:sp>
      <p:pic>
        <p:nvPicPr>
          <p:cNvPr id="238" name="Google Shape;238;p37"/>
          <p:cNvPicPr preferRelativeResize="0"/>
          <p:nvPr/>
        </p:nvPicPr>
        <p:blipFill>
          <a:blip r:embed="rId3">
            <a:alphaModFix/>
          </a:blip>
          <a:stretch>
            <a:fillRect/>
          </a:stretch>
        </p:blipFill>
        <p:spPr>
          <a:xfrm>
            <a:off x="503225" y="2243325"/>
            <a:ext cx="3522701" cy="2611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8"/>
          <p:cNvPicPr preferRelativeResize="0"/>
          <p:nvPr/>
        </p:nvPicPr>
        <p:blipFill>
          <a:blip r:embed="rId3">
            <a:alphaModFix/>
          </a:blip>
          <a:stretch>
            <a:fillRect/>
          </a:stretch>
        </p:blipFill>
        <p:spPr>
          <a:xfrm>
            <a:off x="-106625" y="-757650"/>
            <a:ext cx="9319575" cy="6989676"/>
          </a:xfrm>
          <a:prstGeom prst="rect">
            <a:avLst/>
          </a:prstGeom>
          <a:noFill/>
          <a:ln>
            <a:noFill/>
          </a:ln>
        </p:spPr>
      </p:pic>
      <p:sp>
        <p:nvSpPr>
          <p:cNvPr id="244" name="Google Shape;244;p38"/>
          <p:cNvSpPr txBox="1"/>
          <p:nvPr/>
        </p:nvSpPr>
        <p:spPr>
          <a:xfrm>
            <a:off x="888275" y="176350"/>
            <a:ext cx="4872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500">
                <a:solidFill>
                  <a:srgbClr val="FFFFFF"/>
                </a:solidFill>
              </a:rPr>
              <a:t>BREAK</a:t>
            </a:r>
            <a:endParaRPr sz="5500">
              <a:solidFill>
                <a:srgbClr val="FFFFFF"/>
              </a:solidFill>
            </a:endParaRPr>
          </a:p>
          <a:p>
            <a:pPr indent="0" lvl="0" marL="0" rtl="0" algn="l">
              <a:spcBef>
                <a:spcPts val="0"/>
              </a:spcBef>
              <a:spcAft>
                <a:spcPts val="0"/>
              </a:spcAft>
              <a:buNone/>
            </a:pPr>
            <a:r>
              <a:rPr lang="en" sz="4000">
                <a:solidFill>
                  <a:srgbClr val="FFFFFF"/>
                </a:solidFill>
              </a:rPr>
              <a:t>       </a:t>
            </a:r>
            <a:r>
              <a:rPr lang="en" sz="2900">
                <a:solidFill>
                  <a:srgbClr val="FFFFFF"/>
                </a:solidFill>
              </a:rPr>
              <a:t>Return at 1:55pm PST</a:t>
            </a:r>
            <a:endParaRPr sz="29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a:t>
            </a:r>
            <a:endParaRPr/>
          </a:p>
        </p:txBody>
      </p:sp>
      <p:sp>
        <p:nvSpPr>
          <p:cNvPr id="250" name="Google Shape;25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Specifically with Carpentry lessons:</a:t>
            </a:r>
            <a:endParaRPr/>
          </a:p>
          <a:p>
            <a:pPr indent="-342900" lvl="0" marL="457200" rtl="0" algn="l">
              <a:spcBef>
                <a:spcPts val="1200"/>
              </a:spcBef>
              <a:spcAft>
                <a:spcPts val="0"/>
              </a:spcAft>
              <a:buSzPts val="1800"/>
              <a:buChar char="●"/>
            </a:pPr>
            <a:r>
              <a:rPr lang="en"/>
              <a:t>Too much material for the time allotted (always)</a:t>
            </a:r>
            <a:endParaRPr/>
          </a:p>
          <a:p>
            <a:pPr indent="-342900" lvl="0" marL="457200" rtl="0" algn="l">
              <a:spcBef>
                <a:spcPts val="0"/>
              </a:spcBef>
              <a:spcAft>
                <a:spcPts val="0"/>
              </a:spcAft>
              <a:buSzPts val="1800"/>
              <a:buChar char="●"/>
            </a:pPr>
            <a:r>
              <a:rPr lang="en"/>
              <a:t>Heavy emphasis on hands-on activity</a:t>
            </a:r>
            <a:endParaRPr/>
          </a:p>
          <a:p>
            <a:pPr indent="-342900" lvl="0" marL="457200" rtl="0" algn="l">
              <a:spcBef>
                <a:spcPts val="0"/>
              </a:spcBef>
              <a:spcAft>
                <a:spcPts val="0"/>
              </a:spcAft>
              <a:buSzPts val="1800"/>
              <a:buChar char="●"/>
            </a:pPr>
            <a:r>
              <a:rPr lang="en"/>
              <a:t>Cognitive load; saturation</a:t>
            </a:r>
            <a:endParaRPr/>
          </a:p>
        </p:txBody>
      </p:sp>
      <p:pic>
        <p:nvPicPr>
          <p:cNvPr id="251" name="Google Shape;251;p39"/>
          <p:cNvPicPr preferRelativeResize="0"/>
          <p:nvPr/>
        </p:nvPicPr>
        <p:blipFill>
          <a:blip r:embed="rId3">
            <a:alphaModFix/>
          </a:blip>
          <a:stretch>
            <a:fillRect/>
          </a:stretch>
        </p:blipFill>
        <p:spPr>
          <a:xfrm>
            <a:off x="4976550" y="2421861"/>
            <a:ext cx="3855749" cy="25717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Breakout 2</a:t>
            </a:r>
            <a:endParaRPr/>
          </a:p>
        </p:txBody>
      </p:sp>
      <p:sp>
        <p:nvSpPr>
          <p:cNvPr id="257" name="Google Shape;257;p40"/>
          <p:cNvSpPr txBox="1"/>
          <p:nvPr>
            <p:ph idx="1" type="body"/>
          </p:nvPr>
        </p:nvSpPr>
        <p:spPr>
          <a:xfrm>
            <a:off x="3993800" y="1670400"/>
            <a:ext cx="3878700" cy="1802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i="1" lang="en" sz="2400">
                <a:solidFill>
                  <a:srgbClr val="FF0000"/>
                </a:solidFill>
              </a:rPr>
              <a:t>Where</a:t>
            </a:r>
            <a:r>
              <a:rPr lang="en" sz="2400"/>
              <a:t> are </a:t>
            </a:r>
            <a:r>
              <a:rPr i="1" lang="en" sz="2400">
                <a:solidFill>
                  <a:srgbClr val="FF0000"/>
                </a:solidFill>
              </a:rPr>
              <a:t>how</a:t>
            </a:r>
            <a:r>
              <a:rPr lang="en" sz="2400"/>
              <a:t> can these topics be taught?</a:t>
            </a:r>
            <a:endParaRPr sz="2400"/>
          </a:p>
          <a:p>
            <a:pPr indent="-346710" lvl="0" marL="457200" rtl="0" algn="l">
              <a:spcBef>
                <a:spcPts val="1200"/>
              </a:spcBef>
              <a:spcAft>
                <a:spcPts val="0"/>
              </a:spcAft>
              <a:buSzPct val="100000"/>
              <a:buChar char="●"/>
            </a:pPr>
            <a:r>
              <a:rPr lang="en" sz="2400"/>
              <a:t>Within Carpentries?</a:t>
            </a:r>
            <a:endParaRPr sz="2400"/>
          </a:p>
          <a:p>
            <a:pPr indent="-346710" lvl="0" marL="457200" rtl="0" algn="l">
              <a:spcBef>
                <a:spcPts val="0"/>
              </a:spcBef>
              <a:spcAft>
                <a:spcPts val="0"/>
              </a:spcAft>
              <a:buSzPct val="100000"/>
              <a:buChar char="●"/>
            </a:pPr>
            <a:r>
              <a:rPr lang="en" sz="2400"/>
              <a:t>In other curricula?</a:t>
            </a:r>
            <a:endParaRPr sz="2400"/>
          </a:p>
          <a:p>
            <a:pPr indent="-346710" lvl="0" marL="457200" rtl="0" algn="l">
              <a:spcBef>
                <a:spcPts val="0"/>
              </a:spcBef>
              <a:spcAft>
                <a:spcPts val="0"/>
              </a:spcAft>
              <a:buSzPct val="100000"/>
              <a:buChar char="●"/>
            </a:pPr>
            <a:r>
              <a:rPr lang="en" sz="2400"/>
              <a:t>How to add, augment, inject?</a:t>
            </a:r>
            <a:endParaRPr sz="2400"/>
          </a:p>
        </p:txBody>
      </p:sp>
      <p:pic>
        <p:nvPicPr>
          <p:cNvPr id="258" name="Google Shape;258;p40"/>
          <p:cNvPicPr preferRelativeResize="0"/>
          <p:nvPr/>
        </p:nvPicPr>
        <p:blipFill>
          <a:blip r:embed="rId3">
            <a:alphaModFix/>
          </a:blip>
          <a:stretch>
            <a:fillRect/>
          </a:stretch>
        </p:blipFill>
        <p:spPr>
          <a:xfrm>
            <a:off x="1293100" y="1338400"/>
            <a:ext cx="2242501" cy="3362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a:t>
            </a:r>
            <a:endParaRPr/>
          </a:p>
        </p:txBody>
      </p:sp>
      <p:sp>
        <p:nvSpPr>
          <p:cNvPr id="264" name="Google Shape;26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Renata Curty &lt;</a:t>
            </a:r>
            <a:r>
              <a:rPr lang="en" u="sng">
                <a:solidFill>
                  <a:schemeClr val="hlink"/>
                </a:solidFill>
                <a:hlinkClick r:id="rId3"/>
              </a:rPr>
              <a:t>rcurty@ucsb.edu</a:t>
            </a:r>
            <a:r>
              <a:rPr lang="en"/>
              <a:t>&gt;</a:t>
            </a:r>
            <a:br>
              <a:rPr lang="en"/>
            </a:br>
            <a:r>
              <a:rPr lang="en"/>
              <a:t>Jon Jablonski &lt;</a:t>
            </a:r>
            <a:r>
              <a:rPr lang="en" u="sng">
                <a:solidFill>
                  <a:schemeClr val="hlink"/>
                </a:solidFill>
                <a:hlinkClick r:id="rId4"/>
              </a:rPr>
              <a:t>jonjab@ucsb.edu</a:t>
            </a:r>
            <a:r>
              <a:rPr lang="en"/>
              <a:t>&gt;</a:t>
            </a:r>
            <a:br>
              <a:rPr lang="en"/>
            </a:br>
            <a:r>
              <a:rPr lang="en"/>
              <a:t>Greg Janée &lt;</a:t>
            </a:r>
            <a:r>
              <a:rPr lang="en" u="sng">
                <a:solidFill>
                  <a:schemeClr val="hlink"/>
                </a:solidFill>
                <a:hlinkClick r:id="rId5"/>
              </a:rPr>
              <a:t>gjanee@ucsb.edu</a:t>
            </a:r>
            <a:r>
              <a:rPr lang="en"/>
              <a:t>&gt;</a:t>
            </a:r>
            <a:br>
              <a:rPr lang="en"/>
            </a:br>
            <a:r>
              <a:rPr lang="en"/>
              <a:t>Kristi Liu &lt;</a:t>
            </a:r>
            <a:r>
              <a:rPr lang="en" u="sng">
                <a:solidFill>
                  <a:schemeClr val="hlink"/>
                </a:solidFill>
                <a:hlinkClick r:id="rId6"/>
              </a:rPr>
              <a:t>ksliu@ucsb.edu</a:t>
            </a:r>
            <a:r>
              <a:rPr lang="en"/>
              <a:t>&gt;</a:t>
            </a:r>
            <a:br>
              <a:rPr lang="en"/>
            </a:br>
            <a:r>
              <a:rPr lang="en"/>
              <a:t>Torin White &lt;</a:t>
            </a:r>
            <a:r>
              <a:rPr lang="en" u="sng">
                <a:solidFill>
                  <a:schemeClr val="hlink"/>
                </a:solidFill>
                <a:hlinkClick r:id="rId7"/>
              </a:rPr>
              <a:t>whitet@ucsb.edu</a:t>
            </a:r>
            <a:r>
              <a:rPr lang="en"/>
              <a:t>&gt;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ba</a:t>
            </a:r>
            <a:r>
              <a:rPr lang="en"/>
              <a:t>ckground</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Past experience</a:t>
            </a:r>
            <a:endParaRPr/>
          </a:p>
          <a:p>
            <a:pPr indent="-317500" lvl="1" marL="914400" rtl="0" algn="l">
              <a:spcBef>
                <a:spcPts val="0"/>
              </a:spcBef>
              <a:spcAft>
                <a:spcPts val="0"/>
              </a:spcAft>
              <a:buSzPts val="1400"/>
              <a:buChar char="○"/>
            </a:pPr>
            <a:r>
              <a:rPr lang="en"/>
              <a:t>Many Carpentry workshops</a:t>
            </a:r>
            <a:endParaRPr/>
          </a:p>
          <a:p>
            <a:pPr indent="-317500" lvl="2" marL="1371600" rtl="0" algn="l">
              <a:spcBef>
                <a:spcPts val="0"/>
              </a:spcBef>
              <a:spcAft>
                <a:spcPts val="0"/>
              </a:spcAft>
              <a:buSzPts val="1400"/>
              <a:buChar char="■"/>
            </a:pPr>
            <a:r>
              <a:rPr lang="en"/>
              <a:t>Heavily reorganized, adapted existing curriculum</a:t>
            </a:r>
            <a:endParaRPr/>
          </a:p>
          <a:p>
            <a:pPr indent="-317500" lvl="2" marL="1371600" rtl="0" algn="l">
              <a:spcBef>
                <a:spcPts val="0"/>
              </a:spcBef>
              <a:spcAft>
                <a:spcPts val="0"/>
              </a:spcAft>
              <a:buSzPts val="1400"/>
              <a:buChar char="■"/>
            </a:pPr>
            <a:r>
              <a:rPr lang="en"/>
              <a:t>Developed new modules, lessons</a:t>
            </a:r>
            <a:endParaRPr/>
          </a:p>
          <a:p>
            <a:pPr indent="-317500" lvl="1" marL="914400" rtl="0" algn="l">
              <a:spcBef>
                <a:spcPts val="0"/>
              </a:spcBef>
              <a:spcAft>
                <a:spcPts val="0"/>
              </a:spcAft>
              <a:buSzPts val="1400"/>
              <a:buChar char="○"/>
            </a:pPr>
            <a:r>
              <a:rPr lang="en"/>
              <a:t>RDM workshops</a:t>
            </a:r>
            <a:endParaRPr/>
          </a:p>
          <a:p>
            <a:pPr indent="-317500" lvl="2" marL="1371600" rtl="0" algn="l">
              <a:spcBef>
                <a:spcPts val="0"/>
              </a:spcBef>
              <a:spcAft>
                <a:spcPts val="0"/>
              </a:spcAft>
              <a:buSzPts val="1400"/>
              <a:buChar char="■"/>
            </a:pPr>
            <a:r>
              <a:rPr lang="en"/>
              <a:t>Graduate courses, new faculty</a:t>
            </a:r>
            <a:br>
              <a:rPr lang="en"/>
            </a:br>
            <a:endParaRPr sz="800"/>
          </a:p>
          <a:p>
            <a:pPr indent="-342900" lvl="0" marL="457200" rtl="0" algn="l">
              <a:spcBef>
                <a:spcPts val="0"/>
              </a:spcBef>
              <a:spcAft>
                <a:spcPts val="0"/>
              </a:spcAft>
              <a:buSzPts val="1800"/>
              <a:buChar char="●"/>
            </a:pPr>
            <a:r>
              <a:rPr lang="en"/>
              <a:t>In the hopper</a:t>
            </a:r>
            <a:endParaRPr/>
          </a:p>
          <a:p>
            <a:pPr indent="-317500" lvl="1" marL="914400" rtl="0" algn="l">
              <a:spcBef>
                <a:spcPts val="0"/>
              </a:spcBef>
              <a:spcAft>
                <a:spcPts val="0"/>
              </a:spcAft>
              <a:buSzPts val="1400"/>
              <a:buChar char="○"/>
            </a:pPr>
            <a:r>
              <a:rPr lang="en"/>
              <a:t>Campus data science initiatives</a:t>
            </a:r>
            <a:endParaRPr/>
          </a:p>
          <a:p>
            <a:pPr indent="-317500" lvl="2" marL="1371600" rtl="0" algn="l">
              <a:spcBef>
                <a:spcPts val="0"/>
              </a:spcBef>
              <a:spcAft>
                <a:spcPts val="0"/>
              </a:spcAft>
              <a:buSzPts val="1400"/>
              <a:buChar char="■"/>
            </a:pPr>
            <a:r>
              <a:rPr lang="en"/>
              <a:t>Focused on advanced algorithms, statistics</a:t>
            </a:r>
            <a:endParaRPr/>
          </a:p>
          <a:p>
            <a:pPr indent="-317500" lvl="2" marL="1371600" rtl="0" algn="l">
              <a:spcBef>
                <a:spcPts val="0"/>
              </a:spcBef>
              <a:spcAft>
                <a:spcPts val="0"/>
              </a:spcAft>
              <a:buSzPts val="1400"/>
              <a:buChar char="■"/>
            </a:pPr>
            <a:r>
              <a:rPr lang="en"/>
              <a:t>Looking for introductory, student support</a:t>
            </a:r>
            <a:endParaRPr/>
          </a:p>
          <a:p>
            <a:pPr indent="-317500" lvl="1" marL="914400" rtl="0" algn="l">
              <a:spcBef>
                <a:spcPts val="0"/>
              </a:spcBef>
              <a:spcAft>
                <a:spcPts val="0"/>
              </a:spcAft>
              <a:buSzPts val="1400"/>
              <a:buChar char="○"/>
            </a:pPr>
            <a:r>
              <a:rPr lang="en"/>
              <a:t>Library undergraduate course</a:t>
            </a:r>
            <a:endParaRPr/>
          </a:p>
          <a:p>
            <a:pPr indent="-317500" lvl="2" marL="1371600" rtl="0" algn="l">
              <a:spcBef>
                <a:spcPts val="0"/>
              </a:spcBef>
              <a:spcAft>
                <a:spcPts val="0"/>
              </a:spcAft>
              <a:buSzPts val="1400"/>
              <a:buChar char="■"/>
            </a:pPr>
            <a:r>
              <a:rPr lang="en"/>
              <a:t>Formerly: How to use the Library</a:t>
            </a:r>
            <a:endParaRPr/>
          </a:p>
          <a:p>
            <a:pPr indent="-317500" lvl="2" marL="1371600" rtl="0" algn="l">
              <a:spcBef>
                <a:spcPts val="0"/>
              </a:spcBef>
              <a:spcAft>
                <a:spcPts val="0"/>
              </a:spcAft>
              <a:buSzPts val="1400"/>
              <a:buChar char="■"/>
            </a:pPr>
            <a:r>
              <a:rPr lang="en"/>
              <a:t>Being rethought as: How to be a scholar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background</a:t>
            </a:r>
            <a:endParaRPr/>
          </a:p>
        </p:txBody>
      </p:sp>
      <p:pic>
        <p:nvPicPr>
          <p:cNvPr id="75" name="Google Shape;75;p16" title="Chart"/>
          <p:cNvPicPr preferRelativeResize="0"/>
          <p:nvPr/>
        </p:nvPicPr>
        <p:blipFill>
          <a:blip r:embed="rId3">
            <a:alphaModFix/>
          </a:blip>
          <a:stretch>
            <a:fillRect/>
          </a:stretch>
        </p:blipFill>
        <p:spPr>
          <a:xfrm>
            <a:off x="1792625" y="1126225"/>
            <a:ext cx="6275450" cy="3620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background</a:t>
            </a:r>
            <a:endParaRPr/>
          </a:p>
          <a:p>
            <a:pPr indent="0" lvl="0" marL="0" rtl="0" algn="l">
              <a:spcBef>
                <a:spcPts val="0"/>
              </a:spcBef>
              <a:spcAft>
                <a:spcPts val="0"/>
              </a:spcAft>
              <a:buNone/>
            </a:pPr>
            <a:r>
              <a:t/>
            </a:r>
            <a:endParaRPr/>
          </a:p>
        </p:txBody>
      </p:sp>
      <p:pic>
        <p:nvPicPr>
          <p:cNvPr id="81" name="Google Shape;81;p17" title="Chart"/>
          <p:cNvPicPr preferRelativeResize="0"/>
          <p:nvPr/>
        </p:nvPicPr>
        <p:blipFill>
          <a:blip r:embed="rId3">
            <a:alphaModFix/>
          </a:blip>
          <a:stretch>
            <a:fillRect/>
          </a:stretch>
        </p:blipFill>
        <p:spPr>
          <a:xfrm>
            <a:off x="1639718" y="1017725"/>
            <a:ext cx="6454503" cy="399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what’s the problem?</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We’re worried we’re not covering essential topics</a:t>
            </a:r>
            <a:endParaRPr/>
          </a:p>
          <a:p>
            <a:pPr indent="-342900" lvl="0" marL="457200" rtl="0" algn="l">
              <a:spcBef>
                <a:spcPts val="1200"/>
              </a:spcBef>
              <a:spcAft>
                <a:spcPts val="0"/>
              </a:spcAft>
              <a:buSzPts val="1800"/>
              <a:buChar char="●"/>
            </a:pPr>
            <a:r>
              <a:rPr lang="en"/>
              <a:t>Essential concepts, skills for future scientists</a:t>
            </a:r>
            <a:endParaRPr/>
          </a:p>
          <a:p>
            <a:pPr indent="-342900" lvl="0" marL="457200" rtl="0" algn="l">
              <a:spcBef>
                <a:spcPts val="0"/>
              </a:spcBef>
              <a:spcAft>
                <a:spcPts val="0"/>
              </a:spcAft>
              <a:buSzPts val="1800"/>
              <a:buChar char="●"/>
            </a:pPr>
            <a:r>
              <a:rPr lang="en"/>
              <a:t>Essential for correctly reasoning, working with data</a:t>
            </a:r>
            <a:endParaRPr/>
          </a:p>
          <a:p>
            <a:pPr indent="-342900" lvl="0" marL="457200" rtl="0" algn="l">
              <a:spcBef>
                <a:spcPts val="0"/>
              </a:spcBef>
              <a:spcAft>
                <a:spcPts val="0"/>
              </a:spcAft>
              <a:buSzPts val="1800"/>
              <a:buChar char="●"/>
            </a:pPr>
            <a:r>
              <a:rPr lang="en"/>
              <a:t>Essential for effective data management</a:t>
            </a:r>
            <a:endParaRPr/>
          </a:p>
          <a:p>
            <a:pPr indent="0" lvl="0" marL="0" rtl="0" algn="l">
              <a:spcBef>
                <a:spcPts val="1200"/>
              </a:spcBef>
              <a:spcAft>
                <a:spcPts val="0"/>
              </a:spcAft>
              <a:buNone/>
            </a:pPr>
            <a:r>
              <a:rPr lang="en"/>
              <a:t>Students request these topics, too</a:t>
            </a:r>
            <a:endParaRPr/>
          </a:p>
          <a:p>
            <a:pPr indent="0" lvl="0" marL="0" rtl="0" algn="l">
              <a:spcBef>
                <a:spcPts val="1200"/>
              </a:spcBef>
              <a:spcAft>
                <a:spcPts val="1200"/>
              </a:spcAft>
              <a:buNone/>
            </a:pPr>
            <a:r>
              <a:rPr lang="en"/>
              <a:t>But topics are insufficiently addressed</a:t>
            </a:r>
            <a:endParaRPr/>
          </a:p>
        </p:txBody>
      </p:sp>
      <p:pic>
        <p:nvPicPr>
          <p:cNvPr id="88" name="Google Shape;88;p18"/>
          <p:cNvPicPr preferRelativeResize="0"/>
          <p:nvPr/>
        </p:nvPicPr>
        <p:blipFill>
          <a:blip r:embed="rId3">
            <a:alphaModFix/>
          </a:blip>
          <a:stretch>
            <a:fillRect/>
          </a:stretch>
        </p:blipFill>
        <p:spPr>
          <a:xfrm>
            <a:off x="5209475" y="2571750"/>
            <a:ext cx="3867075" cy="2571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1: Accuracy and precision</a:t>
            </a:r>
            <a:endParaRPr/>
          </a:p>
        </p:txBody>
      </p:sp>
      <p:sp>
        <p:nvSpPr>
          <p:cNvPr id="94" name="Google Shape;94;p19"/>
          <p:cNvSpPr txBox="1"/>
          <p:nvPr>
            <p:ph idx="1" type="body"/>
          </p:nvPr>
        </p:nvSpPr>
        <p:spPr>
          <a:xfrm>
            <a:off x="311700" y="1152475"/>
            <a:ext cx="1790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a:t>
            </a:r>
            <a:r>
              <a:rPr lang="en"/>
              <a:t>students s</a:t>
            </a:r>
            <a:r>
              <a:rPr lang="en"/>
              <a:t>ee as they work with data:</a:t>
            </a:r>
            <a:endParaRPr/>
          </a:p>
        </p:txBody>
      </p:sp>
      <p:pic>
        <p:nvPicPr>
          <p:cNvPr id="95" name="Google Shape;95;p19"/>
          <p:cNvPicPr preferRelativeResize="0"/>
          <p:nvPr/>
        </p:nvPicPr>
        <p:blipFill>
          <a:blip r:embed="rId3">
            <a:alphaModFix/>
          </a:blip>
          <a:stretch>
            <a:fillRect/>
          </a:stretch>
        </p:blipFill>
        <p:spPr>
          <a:xfrm>
            <a:off x="2102225" y="1274625"/>
            <a:ext cx="6551698" cy="3524451"/>
          </a:xfrm>
          <a:prstGeom prst="rect">
            <a:avLst/>
          </a:prstGeom>
          <a:noFill/>
          <a:ln>
            <a:noFill/>
          </a:ln>
        </p:spPr>
      </p:pic>
      <p:cxnSp>
        <p:nvCxnSpPr>
          <p:cNvPr id="96" name="Google Shape;96;p19"/>
          <p:cNvCxnSpPr/>
          <p:nvPr/>
        </p:nvCxnSpPr>
        <p:spPr>
          <a:xfrm>
            <a:off x="8060650" y="1127875"/>
            <a:ext cx="0" cy="322500"/>
          </a:xfrm>
          <a:prstGeom prst="straightConnector1">
            <a:avLst/>
          </a:prstGeom>
          <a:noFill/>
          <a:ln cap="flat" cmpd="sng" w="19050">
            <a:solidFill>
              <a:srgbClr val="FF0000"/>
            </a:solidFill>
            <a:prstDash val="solid"/>
            <a:round/>
            <a:headEnd len="med" w="med" type="none"/>
            <a:tailEnd len="med" w="med" type="triangle"/>
          </a:ln>
        </p:spPr>
      </p:cxnSp>
      <p:sp>
        <p:nvSpPr>
          <p:cNvPr id="97" name="Google Shape;97;p19"/>
          <p:cNvSpPr txBox="1"/>
          <p:nvPr/>
        </p:nvSpPr>
        <p:spPr>
          <a:xfrm>
            <a:off x="7489900" y="803875"/>
            <a:ext cx="114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a:t>
            </a:r>
            <a:r>
              <a:rPr lang="en">
                <a:solidFill>
                  <a:srgbClr val="FF0000"/>
                </a:solidFill>
              </a:rPr>
              <a:t> .0001 ?!</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1: Accuracy and precision</a:t>
            </a:r>
            <a:endParaRPr/>
          </a:p>
        </p:txBody>
      </p:sp>
      <p:sp>
        <p:nvSpPr>
          <p:cNvPr id="103" name="Google Shape;103;p20"/>
          <p:cNvSpPr txBox="1"/>
          <p:nvPr>
            <p:ph idx="1" type="body"/>
          </p:nvPr>
        </p:nvSpPr>
        <p:spPr>
          <a:xfrm>
            <a:off x="311700" y="1152475"/>
            <a:ext cx="3273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Important concepts:</a:t>
            </a:r>
            <a:endParaRPr/>
          </a:p>
          <a:p>
            <a:pPr indent="-342900" lvl="0" marL="457200" rtl="0" algn="l">
              <a:spcBef>
                <a:spcPts val="1200"/>
              </a:spcBef>
              <a:spcAft>
                <a:spcPts val="0"/>
              </a:spcAft>
              <a:buSzPts val="1800"/>
              <a:buChar char="●"/>
            </a:pPr>
            <a:r>
              <a:rPr lang="en"/>
              <a:t>Accuracy</a:t>
            </a:r>
            <a:endParaRPr/>
          </a:p>
          <a:p>
            <a:pPr indent="-317500" lvl="1" marL="914400" rtl="0" algn="l">
              <a:spcBef>
                <a:spcPts val="0"/>
              </a:spcBef>
              <a:spcAft>
                <a:spcPts val="0"/>
              </a:spcAft>
              <a:buSzPts val="1400"/>
              <a:buChar char="○"/>
            </a:pPr>
            <a:r>
              <a:rPr lang="en"/>
              <a:t>Error bounds</a:t>
            </a:r>
            <a:endParaRPr/>
          </a:p>
          <a:p>
            <a:pPr indent="-317500" lvl="1" marL="914400" rtl="0" algn="l">
              <a:spcBef>
                <a:spcPts val="0"/>
              </a:spcBef>
              <a:spcAft>
                <a:spcPts val="0"/>
              </a:spcAft>
              <a:buSzPts val="1400"/>
              <a:buChar char="○"/>
            </a:pPr>
            <a:r>
              <a:rPr lang="en"/>
              <a:t>Significant digits</a:t>
            </a:r>
            <a:endParaRPr/>
          </a:p>
          <a:p>
            <a:pPr indent="-317500" lvl="1" marL="914400" rtl="0" algn="l">
              <a:spcBef>
                <a:spcPts val="0"/>
              </a:spcBef>
              <a:spcAft>
                <a:spcPts val="0"/>
              </a:spcAft>
              <a:buSzPts val="1400"/>
              <a:buChar char="○"/>
            </a:pPr>
            <a:r>
              <a:rPr lang="en"/>
              <a:t>Confidence interval</a:t>
            </a:r>
            <a:br>
              <a:rPr lang="en"/>
            </a:br>
            <a:endParaRPr sz="800"/>
          </a:p>
          <a:p>
            <a:pPr indent="-342900" lvl="0" marL="457200" rtl="0" algn="l">
              <a:spcBef>
                <a:spcPts val="0"/>
              </a:spcBef>
              <a:spcAft>
                <a:spcPts val="0"/>
              </a:spcAft>
              <a:buSzPts val="1800"/>
              <a:buChar char="●"/>
            </a:pPr>
            <a:r>
              <a:rPr lang="en"/>
              <a:t>Precision</a:t>
            </a:r>
            <a:endParaRPr/>
          </a:p>
          <a:p>
            <a:pPr indent="-317500" lvl="1" marL="914400" rtl="0" algn="l">
              <a:spcBef>
                <a:spcPts val="0"/>
              </a:spcBef>
              <a:spcAft>
                <a:spcPts val="0"/>
              </a:spcAft>
              <a:buSzPts val="1400"/>
              <a:buChar char="○"/>
            </a:pPr>
            <a:r>
              <a:rPr lang="en"/>
              <a:t>Should not exceed accuracy</a:t>
            </a:r>
            <a:endParaRPr/>
          </a:p>
          <a:p>
            <a:pPr indent="-317500" lvl="1" marL="914400" rtl="0" algn="l">
              <a:spcBef>
                <a:spcPts val="0"/>
              </a:spcBef>
              <a:spcAft>
                <a:spcPts val="0"/>
              </a:spcAft>
              <a:buSzPts val="1400"/>
              <a:buChar char="○"/>
            </a:pPr>
            <a:r>
              <a:rPr lang="en"/>
              <a:t>Often implied by number of digits printed</a:t>
            </a:r>
            <a:endParaRPr/>
          </a:p>
          <a:p>
            <a:pPr indent="-317500" lvl="1" marL="914400" rtl="0" algn="l">
              <a:spcBef>
                <a:spcPts val="0"/>
              </a:spcBef>
              <a:spcAft>
                <a:spcPts val="0"/>
              </a:spcAft>
              <a:buSzPts val="1400"/>
              <a:buChar char="○"/>
            </a:pPr>
            <a:r>
              <a:rPr lang="en"/>
              <a:t>Reflects repeatability of measurement</a:t>
            </a:r>
            <a:endParaRPr/>
          </a:p>
        </p:txBody>
      </p:sp>
      <p:pic>
        <p:nvPicPr>
          <p:cNvPr id="104" name="Google Shape;104;p20"/>
          <p:cNvPicPr preferRelativeResize="0"/>
          <p:nvPr/>
        </p:nvPicPr>
        <p:blipFill>
          <a:blip r:embed="rId3">
            <a:alphaModFix/>
          </a:blip>
          <a:stretch>
            <a:fillRect/>
          </a:stretch>
        </p:blipFill>
        <p:spPr>
          <a:xfrm>
            <a:off x="3660300" y="1548375"/>
            <a:ext cx="5253901" cy="3020501"/>
          </a:xfrm>
          <a:prstGeom prst="rect">
            <a:avLst/>
          </a:prstGeom>
          <a:noFill/>
          <a:ln>
            <a:noFill/>
          </a:ln>
        </p:spPr>
      </p:pic>
      <p:sp>
        <p:nvSpPr>
          <p:cNvPr id="105" name="Google Shape;105;p20"/>
          <p:cNvSpPr/>
          <p:nvPr/>
        </p:nvSpPr>
        <p:spPr>
          <a:xfrm>
            <a:off x="7918775" y="3508000"/>
            <a:ext cx="374100" cy="374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nvSpPr>
        <p:spPr>
          <a:xfrm>
            <a:off x="8304525" y="3494950"/>
            <a:ext cx="37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 2: A</a:t>
            </a:r>
            <a:r>
              <a:rPr lang="en"/>
              <a:t>voiding unintentionally misleading graphs</a:t>
            </a:r>
            <a:endParaRPr/>
          </a:p>
        </p:txBody>
      </p:sp>
      <p:pic>
        <p:nvPicPr>
          <p:cNvPr id="112" name="Google Shape;112;p21"/>
          <p:cNvPicPr preferRelativeResize="0"/>
          <p:nvPr/>
        </p:nvPicPr>
        <p:blipFill>
          <a:blip r:embed="rId3">
            <a:alphaModFix/>
          </a:blip>
          <a:stretch>
            <a:fillRect/>
          </a:stretch>
        </p:blipFill>
        <p:spPr>
          <a:xfrm>
            <a:off x="1327950" y="1017725"/>
            <a:ext cx="6488100" cy="3818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