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
      <p:font typeface="Libre Franklin"/>
      <p:regular r:id="rId18"/>
      <p:bold r:id="rId19"/>
      <p:italic r:id="rId20"/>
      <p:boldItalic r:id="rId21"/>
    </p:embeddedFont>
    <p:embeddedFont>
      <p:font typeface="Montserrat"/>
      <p:regular r:id="rId22"/>
      <p:bold r:id="rId23"/>
      <p:italic r:id="rId24"/>
      <p:boldItalic r:id="rId25"/>
    </p:embeddedFont>
    <p:embeddedFont>
      <p:font typeface="Averag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22" Type="http://schemas.openxmlformats.org/officeDocument/2006/relationships/font" Target="fonts/Montserrat-regular.fntdata"/><Relationship Id="rId21" Type="http://schemas.openxmlformats.org/officeDocument/2006/relationships/font" Target="fonts/LibreFranklin-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verage-regular.fntdata"/><Relationship Id="rId25"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LibreFranklin-bold.fntdata"/><Relationship Id="rId1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4b2beca36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4b2beca36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78d662c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78d662c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Barring an initial DMP consultation, curator/curation involvement often only occurs at the end of a project, when the researcher is “done” with their data.  This stereotypical workflow is reflected in the tools we use.  Researcher works on data somewhere on their own (unrelated to repository), deposits data in repository, said data is curated, and then </a:t>
            </a:r>
            <a:r>
              <a:rPr lang="en"/>
              <a:t>the</a:t>
            </a:r>
            <a:r>
              <a:rPr lang="en"/>
              <a:t> researcher never looks at that data again (at least as it exists in the repository).  The repository is for others to find/access the data, but is of little to no value to the original researcher.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4b2beca36_1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4b2beca36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there are cases when researchers are never quite “done” with their data.  We don’t have time to delve into these cases, but to give a taste of what we observe:</a:t>
            </a:r>
            <a:endParaRPr/>
          </a:p>
          <a:p>
            <a:pPr indent="0" lvl="0" marL="0" rtl="0" algn="l">
              <a:spcBef>
                <a:spcPts val="0"/>
              </a:spcBef>
              <a:spcAft>
                <a:spcPts val="0"/>
              </a:spcAft>
              <a:buNone/>
            </a:pPr>
            <a:r>
              <a:rPr lang="en"/>
              <a:t>1: Researcher who, over the course of their career, gathers data (recordings, transcriptions, translations, close and distant </a:t>
            </a:r>
            <a:r>
              <a:rPr lang="en"/>
              <a:t>reading data</a:t>
            </a:r>
            <a:r>
              <a:rPr lang="en"/>
              <a:t>) about an oral Arabic epic poem.</a:t>
            </a:r>
            <a:endParaRPr/>
          </a:p>
          <a:p>
            <a:pPr indent="0" lvl="0" marL="0" rtl="0" algn="l">
              <a:spcBef>
                <a:spcPts val="0"/>
              </a:spcBef>
              <a:spcAft>
                <a:spcPts val="0"/>
              </a:spcAft>
              <a:buNone/>
            </a:pPr>
            <a:r>
              <a:rPr lang="en"/>
              <a:t>2: Large research lab that studies a Mayan archaeological site, gathering and generating many types of data (spatial data, photographs, field notes, artifact metadata, analyses) over many years</a:t>
            </a:r>
            <a:endParaRPr/>
          </a:p>
          <a:p>
            <a:pPr indent="0" lvl="0" marL="0" rtl="0" algn="l">
              <a:spcBef>
                <a:spcPts val="0"/>
              </a:spcBef>
              <a:spcAft>
                <a:spcPts val="0"/>
              </a:spcAft>
              <a:buNone/>
            </a:pPr>
            <a:r>
              <a:rPr lang="en"/>
              <a:t>3: Snow monitoring site, in operation for decades, with constantly evolving instruments and data streams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78d662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78d662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single most defining feature of these cases is that the data is never “done”.  Rather…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Complex relationships: we’re *not* referring to the study model, as in, a research lab does study A, then study B, then study C, each with its own data.  Rather, publications are based on the growing corpus of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4b2beca36_1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34b2beca36_1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Greg: as I hand it off to Renata, the problem is that the data in these cases is not curated, and we curators play no real role.  Which means, data is being used and is serving as the basis for publication and research for years/decades outside our idealized model.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200">
                <a:solidFill>
                  <a:schemeClr val="dk1"/>
                </a:solidFill>
              </a:rPr>
              <a:t>As Greg mentioned, the workflows for such projects have some unique characteristics and we haven’t had yet the opportunity to offer curation support to them. This problem poses some questions to us: At what point(s) of the workflow should we offer curation support? What infrastructure should be offered? How can we scale our curation support? </a:t>
            </a: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4b2beca36_1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4b2beca36_1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We are currently evaluating a few solutions considering the prerequisites listed here and which could better support the whole data lifecycle.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First we would like to favor a solution that, as our current repository, supports self-submissions.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Another important feature would be to offer integrations with tools that would allow research teams to manage and also perform some curation of their own data as they progress, based on recommendations we would provide. Ideally, this would be also a highly collaborative environment where research teams could adapt processes and use modular integrations to their own needs.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One more requisite would be a system capable of performing pre-checks and tied to a curation workflow (ideally aligned with the CURATED steps). Finally, we would like to identify a solution that supports incremental publication for growing datasets and versioning and which offers flexible licensing and access control at the file level.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4b2beca36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4b2beca36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The prerequisites I just mentioned emerged from consultations, informal conversations, group meetings and from our own evaluation of the limitations of our current institutional repository (Dryad) to support workflows.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As a next step, we will be reaching out to PIs and their research teams from projects we have identified and conduct interviews to better understand their current data management practices, what expectations they have in terms of data curation, as well as the tools and workflows they currently use and would like to adopt. We hope to share the results with the network next year.</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We take this opportunity to invite members you to discuss this topic with us, add that discussion as part of one of the existing interest groups agenda or even form a dedicated interest group to investigate how the DCN can better support curation for long-running and ongoing projects at large, as well as to collaborate in some joint deliverables as Wanda mentioned earlier today. Thanks!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CN Template" type="title">
  <p:cSld name="TITLE">
    <p:spTree>
      <p:nvGrpSpPr>
        <p:cNvPr id="54" name="Shape 54"/>
        <p:cNvGrpSpPr/>
        <p:nvPr/>
      </p:nvGrpSpPr>
      <p:grpSpPr>
        <a:xfrm>
          <a:off x="0" y="0"/>
          <a:ext cx="0" cy="0"/>
          <a:chOff x="0" y="0"/>
          <a:chExt cx="0" cy="0"/>
        </a:xfrm>
      </p:grpSpPr>
      <p:sp>
        <p:nvSpPr>
          <p:cNvPr id="55" name="Google Shape;55;p14"/>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8" name="Google Shape;58;p14"/>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59" name="Google Shape;59;p1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2" name="Google Shape;62;p1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64" name="Google Shape;64;p15"/>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65" name="Google Shape;65;p15"/>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66" name="Google Shape;66;p15"/>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 name="Google Shape;71;p1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2" name="Google Shape;72;p1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74" name="Google Shape;74;p16"/>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75" name="Google Shape;75;p16"/>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76" name="Google Shape;76;p16"/>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7"/>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1" name="Google Shape;81;p17"/>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7"/>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1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7"/>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85" name="Google Shape;85;p17"/>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86" name="Google Shape;86;p17"/>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87" name="Google Shape;87;p17"/>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2" name="Google Shape;92;p1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8"/>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94" name="Google Shape;94;p18"/>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95" name="Google Shape;95;p18"/>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96" name="Google Shape;96;p18"/>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9"/>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 name="Google Shape;101;p19"/>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102" name="Google Shape;102;p1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9"/>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04" name="Google Shape;104;p19"/>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05" name="Google Shape;105;p19"/>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06" name="Google Shape;106;p19"/>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20"/>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09" name="Google Shape;109;p2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0"/>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11" name="Google Shape;111;p20"/>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12" name="Google Shape;112;p20"/>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13" name="Google Shape;113;p20"/>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18" name="Google Shape;118;p21"/>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9" name="Google Shape;11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20" name="Google Shape;120;p2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1"/>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22" name="Google Shape;122;p21"/>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23" name="Google Shape;123;p21"/>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24" name="Google Shape;124;p21"/>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2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129" name="Google Shape;129;p2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2"/>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31" name="Google Shape;131;p22"/>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32" name="Google Shape;132;p22"/>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33" name="Google Shape;133;p22"/>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34" name="Shape 134"/>
        <p:cNvGrpSpPr/>
        <p:nvPr/>
      </p:nvGrpSpPr>
      <p:grpSpPr>
        <a:xfrm>
          <a:off x="0" y="0"/>
          <a:ext cx="0" cy="0"/>
          <a:chOff x="0" y="0"/>
          <a:chExt cx="0" cy="0"/>
        </a:xfrm>
      </p:grpSpPr>
      <p:sp>
        <p:nvSpPr>
          <p:cNvPr id="135" name="Google Shape;135;p23"/>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36" name="Google Shape;136;p23"/>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7" name="Google Shape;137;p2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3"/>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39" name="Google Shape;139;p23"/>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40" name="Google Shape;140;p23"/>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41" name="Google Shape;141;p23"/>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CN Template" type="blank">
  <p:cSld name="BLANK">
    <p:bg>
      <p:bgPr>
        <a:solidFill>
          <a:schemeClr val="accent4"/>
        </a:solidFill>
      </p:bgPr>
    </p:bg>
    <p:spTree>
      <p:nvGrpSpPr>
        <p:cNvPr id="142" name="Shape 142"/>
        <p:cNvGrpSpPr/>
        <p:nvPr/>
      </p:nvGrpSpPr>
      <p:grpSpPr>
        <a:xfrm>
          <a:off x="0" y="0"/>
          <a:ext cx="0" cy="0"/>
          <a:chOff x="0" y="0"/>
          <a:chExt cx="0" cy="0"/>
        </a:xfrm>
      </p:grpSpPr>
      <p:sp>
        <p:nvSpPr>
          <p:cNvPr id="143" name="Google Shape;143;p2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4"/>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45" name="Google Shape;145;p24"/>
          <p:cNvPicPr preferRelativeResize="0"/>
          <p:nvPr/>
        </p:nvPicPr>
        <p:blipFill rotWithShape="1">
          <a:blip r:embed="rId2">
            <a:alphaModFix/>
          </a:blip>
          <a:srcRect b="33555" l="7482" r="7389" t="35049"/>
          <a:stretch/>
        </p:blipFill>
        <p:spPr>
          <a:xfrm>
            <a:off x="2950563" y="4796700"/>
            <a:ext cx="3121975" cy="245100"/>
          </a:xfrm>
          <a:prstGeom prst="rect">
            <a:avLst/>
          </a:prstGeom>
          <a:noFill/>
          <a:ln>
            <a:noFill/>
          </a:ln>
        </p:spPr>
      </p:pic>
      <p:sp>
        <p:nvSpPr>
          <p:cNvPr id="146" name="Google Shape;146;p24"/>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47" name="Google Shape;147;p24"/>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53" name="Google Shape;53;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94D"/>
        </a:solidFill>
      </p:bgPr>
    </p:bg>
    <p:spTree>
      <p:nvGrpSpPr>
        <p:cNvPr id="151" name="Shape 151"/>
        <p:cNvGrpSpPr/>
        <p:nvPr/>
      </p:nvGrpSpPr>
      <p:grpSpPr>
        <a:xfrm>
          <a:off x="0" y="0"/>
          <a:ext cx="0" cy="0"/>
          <a:chOff x="0" y="0"/>
          <a:chExt cx="0" cy="0"/>
        </a:xfrm>
      </p:grpSpPr>
      <p:sp>
        <p:nvSpPr>
          <p:cNvPr id="152" name="Google Shape;152;p25"/>
          <p:cNvSpPr txBox="1"/>
          <p:nvPr/>
        </p:nvSpPr>
        <p:spPr>
          <a:xfrm>
            <a:off x="5072100" y="1817575"/>
            <a:ext cx="3565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t/>
            </a:r>
            <a:endParaRPr sz="1900">
              <a:solidFill>
                <a:schemeClr val="accent6"/>
              </a:solidFill>
              <a:latin typeface="Montserrat"/>
              <a:ea typeface="Montserrat"/>
              <a:cs typeface="Montserrat"/>
              <a:sym typeface="Montserrat"/>
            </a:endParaRPr>
          </a:p>
        </p:txBody>
      </p:sp>
      <p:sp>
        <p:nvSpPr>
          <p:cNvPr id="153" name="Google Shape;153;p25"/>
          <p:cNvSpPr txBox="1"/>
          <p:nvPr>
            <p:ph type="title"/>
          </p:nvPr>
        </p:nvSpPr>
        <p:spPr>
          <a:xfrm>
            <a:off x="265500" y="1318225"/>
            <a:ext cx="4045200" cy="10923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990"/>
              <a:buNone/>
            </a:pPr>
            <a:r>
              <a:rPr b="1" lang="en" sz="2910">
                <a:solidFill>
                  <a:schemeClr val="dk1"/>
                </a:solidFill>
                <a:latin typeface="Average"/>
                <a:ea typeface="Average"/>
                <a:cs typeface="Average"/>
                <a:sym typeface="Average"/>
              </a:rPr>
              <a:t>Curation of ongoing and long-running projects</a:t>
            </a:r>
            <a:endParaRPr b="1" sz="5700">
              <a:solidFill>
                <a:schemeClr val="dk1"/>
              </a:solidFill>
              <a:latin typeface="Average"/>
              <a:ea typeface="Average"/>
              <a:cs typeface="Average"/>
              <a:sym typeface="Average"/>
            </a:endParaRPr>
          </a:p>
        </p:txBody>
      </p:sp>
      <p:sp>
        <p:nvSpPr>
          <p:cNvPr id="154" name="Google Shape;154;p25"/>
          <p:cNvSpPr txBox="1"/>
          <p:nvPr/>
        </p:nvSpPr>
        <p:spPr>
          <a:xfrm>
            <a:off x="265500" y="2604100"/>
            <a:ext cx="3673800" cy="939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a:latin typeface="Roboto"/>
                <a:ea typeface="Roboto"/>
                <a:cs typeface="Roboto"/>
                <a:sym typeface="Roboto"/>
              </a:rPr>
              <a:t>Greg Janée &amp; Renata Curty</a:t>
            </a:r>
            <a:endParaRPr b="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UCSB Library - Research Data Services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University of California, Santa Barbara</a:t>
            </a:r>
            <a:endParaRPr>
              <a:latin typeface="Roboto"/>
              <a:ea typeface="Roboto"/>
              <a:cs typeface="Roboto"/>
              <a:sym typeface="Roboto"/>
            </a:endParaRPr>
          </a:p>
        </p:txBody>
      </p:sp>
      <p:pic>
        <p:nvPicPr>
          <p:cNvPr id="155" name="Google Shape;155;p25"/>
          <p:cNvPicPr preferRelativeResize="0"/>
          <p:nvPr/>
        </p:nvPicPr>
        <p:blipFill rotWithShape="1">
          <a:blip r:embed="rId3">
            <a:alphaModFix/>
          </a:blip>
          <a:srcRect b="8667" l="0" r="0" t="0"/>
          <a:stretch/>
        </p:blipFill>
        <p:spPr>
          <a:xfrm>
            <a:off x="4944300" y="755550"/>
            <a:ext cx="3939275" cy="303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94D"/>
        </a:solidFill>
      </p:bgPr>
    </p:bg>
    <p:spTree>
      <p:nvGrpSpPr>
        <p:cNvPr id="159" name="Shape 159"/>
        <p:cNvGrpSpPr/>
        <p:nvPr/>
      </p:nvGrpSpPr>
      <p:grpSpPr>
        <a:xfrm>
          <a:off x="0" y="0"/>
          <a:ext cx="0" cy="0"/>
          <a:chOff x="0" y="0"/>
          <a:chExt cx="0" cy="0"/>
        </a:xfrm>
      </p:grpSpPr>
      <p:sp>
        <p:nvSpPr>
          <p:cNvPr id="160" name="Google Shape;160;p26"/>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61" name="Google Shape;161;p26"/>
          <p:cNvPicPr preferRelativeResize="0"/>
          <p:nvPr/>
        </p:nvPicPr>
        <p:blipFill rotWithShape="1">
          <a:blip r:embed="rId3">
            <a:alphaModFix/>
          </a:blip>
          <a:srcRect b="33555" l="7482" r="7389" t="35049"/>
          <a:stretch/>
        </p:blipFill>
        <p:spPr>
          <a:xfrm>
            <a:off x="2950563" y="4796700"/>
            <a:ext cx="3121975" cy="245100"/>
          </a:xfrm>
          <a:prstGeom prst="rect">
            <a:avLst/>
          </a:prstGeom>
          <a:noFill/>
          <a:ln>
            <a:noFill/>
          </a:ln>
        </p:spPr>
      </p:pic>
      <p:sp>
        <p:nvSpPr>
          <p:cNvPr id="162" name="Google Shape;162;p26"/>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63" name="Google Shape;163;p26"/>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
        <p:nvSpPr>
          <p:cNvPr id="164" name="Google Shape;164;p26"/>
          <p:cNvSpPr txBox="1"/>
          <p:nvPr/>
        </p:nvSpPr>
        <p:spPr>
          <a:xfrm>
            <a:off x="-19875" y="988575"/>
            <a:ext cx="8923800" cy="3411300"/>
          </a:xfrm>
          <a:prstGeom prst="rect">
            <a:avLst/>
          </a:prstGeom>
          <a:noFill/>
          <a:ln>
            <a:noFill/>
          </a:ln>
        </p:spPr>
        <p:txBody>
          <a:bodyPr anchorCtr="0" anchor="t" bIns="91425" lIns="91425" spcFirstLastPara="1" rIns="91425" wrap="square" tIns="91425">
            <a:noAutofit/>
          </a:bodyPr>
          <a:lstStyle/>
          <a:p>
            <a:pPr indent="-342900" lvl="0" marL="914400" rtl="0" algn="l">
              <a:lnSpc>
                <a:spcPct val="150000"/>
              </a:lnSpc>
              <a:spcBef>
                <a:spcPts val="0"/>
              </a:spcBef>
              <a:spcAft>
                <a:spcPts val="0"/>
              </a:spcAft>
              <a:buClr>
                <a:srgbClr val="FFFFFF"/>
              </a:buClr>
              <a:buSzPts val="1800"/>
              <a:buFont typeface="Libre Franklin"/>
              <a:buChar char="●"/>
            </a:pPr>
            <a:r>
              <a:rPr lang="en" sz="1800">
                <a:solidFill>
                  <a:srgbClr val="FFFFFF"/>
                </a:solidFill>
                <a:latin typeface="Libre Franklin"/>
                <a:ea typeface="Libre Franklin"/>
                <a:cs typeface="Libre Franklin"/>
                <a:sym typeface="Libre Franklin"/>
              </a:rPr>
              <a:t>Curation workflows are often built on a “default” research data lifecycle</a:t>
            </a:r>
            <a:endParaRPr sz="1800">
              <a:solidFill>
                <a:srgbClr val="FFFFFF"/>
              </a:solidFill>
              <a:latin typeface="Libre Franklin"/>
              <a:ea typeface="Libre Franklin"/>
              <a:cs typeface="Libre Franklin"/>
              <a:sym typeface="Libre Franklin"/>
            </a:endParaRPr>
          </a:p>
          <a:p>
            <a:pPr indent="0" lvl="0" marL="0" rtl="0" algn="l">
              <a:lnSpc>
                <a:spcPct val="150000"/>
              </a:lnSpc>
              <a:spcBef>
                <a:spcPts val="1000"/>
              </a:spcBef>
              <a:spcAft>
                <a:spcPts val="0"/>
              </a:spcAft>
              <a:buNone/>
            </a:pPr>
            <a:r>
              <a:rPr lang="en" sz="1800">
                <a:solidFill>
                  <a:srgbClr val="FFFFFF"/>
                </a:solidFill>
                <a:latin typeface="Libre Franklin"/>
                <a:ea typeface="Libre Franklin"/>
                <a:cs typeface="Libre Franklin"/>
                <a:sym typeface="Libre Franklin"/>
              </a:rPr>
              <a:t>                    Researcher…</a:t>
            </a:r>
            <a:endParaRPr sz="1800">
              <a:solidFill>
                <a:srgbClr val="FFFFFF"/>
              </a:solidFill>
              <a:latin typeface="Libre Franklin"/>
              <a:ea typeface="Libre Franklin"/>
              <a:cs typeface="Libre Franklin"/>
              <a:sym typeface="Libre Franklin"/>
            </a:endParaRPr>
          </a:p>
          <a:p>
            <a:pPr indent="-342900" lvl="1" marL="1371600" rtl="0" algn="l">
              <a:lnSpc>
                <a:spcPct val="150000"/>
              </a:lnSpc>
              <a:spcBef>
                <a:spcPts val="1000"/>
              </a:spcBef>
              <a:spcAft>
                <a:spcPts val="0"/>
              </a:spcAft>
              <a:buClr>
                <a:srgbClr val="FFFFFF"/>
              </a:buClr>
              <a:buSzPts val="1800"/>
              <a:buFont typeface="Libre Franklin"/>
              <a:buChar char="○"/>
            </a:pPr>
            <a:r>
              <a:rPr lang="en" sz="1800">
                <a:solidFill>
                  <a:srgbClr val="FFFFFF"/>
                </a:solidFill>
                <a:latin typeface="Libre Franklin"/>
                <a:ea typeface="Libre Franklin"/>
                <a:cs typeface="Libre Franklin"/>
                <a:sym typeface="Libre Franklin"/>
              </a:rPr>
              <a:t>starts project</a:t>
            </a:r>
            <a:endParaRPr sz="1800">
              <a:solidFill>
                <a:srgbClr val="FFFFFF"/>
              </a:solidFill>
              <a:latin typeface="Libre Franklin"/>
              <a:ea typeface="Libre Franklin"/>
              <a:cs typeface="Libre Franklin"/>
              <a:sym typeface="Libre Franklin"/>
            </a:endParaRPr>
          </a:p>
          <a:p>
            <a:pPr indent="-342900" lvl="1" marL="1371600" rtl="0" algn="l">
              <a:lnSpc>
                <a:spcPct val="150000"/>
              </a:lnSpc>
              <a:spcBef>
                <a:spcPts val="0"/>
              </a:spcBef>
              <a:spcAft>
                <a:spcPts val="0"/>
              </a:spcAft>
              <a:buClr>
                <a:srgbClr val="FFFFFF"/>
              </a:buClr>
              <a:buSzPts val="1800"/>
              <a:buFont typeface="Libre Franklin"/>
              <a:buChar char="○"/>
            </a:pPr>
            <a:r>
              <a:rPr lang="en" sz="1800">
                <a:solidFill>
                  <a:srgbClr val="FFFFFF"/>
                </a:solidFill>
                <a:latin typeface="Libre Franklin"/>
                <a:ea typeface="Libre Franklin"/>
                <a:cs typeface="Libre Franklin"/>
                <a:sym typeface="Libre Franklin"/>
              </a:rPr>
              <a:t>creates/gathers data</a:t>
            </a:r>
            <a:endParaRPr sz="1800">
              <a:solidFill>
                <a:srgbClr val="FFFFFF"/>
              </a:solidFill>
              <a:latin typeface="Libre Franklin"/>
              <a:ea typeface="Libre Franklin"/>
              <a:cs typeface="Libre Franklin"/>
              <a:sym typeface="Libre Franklin"/>
            </a:endParaRPr>
          </a:p>
          <a:p>
            <a:pPr indent="-342900" lvl="1" marL="1371600" rtl="0" algn="l">
              <a:lnSpc>
                <a:spcPct val="150000"/>
              </a:lnSpc>
              <a:spcBef>
                <a:spcPts val="0"/>
              </a:spcBef>
              <a:spcAft>
                <a:spcPts val="0"/>
              </a:spcAft>
              <a:buClr>
                <a:srgbClr val="FFFFFF"/>
              </a:buClr>
              <a:buSzPts val="1800"/>
              <a:buFont typeface="Libre Franklin"/>
              <a:buChar char="○"/>
            </a:pPr>
            <a:r>
              <a:rPr lang="en" sz="1800">
                <a:solidFill>
                  <a:srgbClr val="FFFFFF"/>
                </a:solidFill>
                <a:latin typeface="Libre Franklin"/>
                <a:ea typeface="Libre Franklin"/>
                <a:cs typeface="Libre Franklin"/>
                <a:sym typeface="Libre Franklin"/>
              </a:rPr>
              <a:t>submits the data</a:t>
            </a:r>
            <a:endParaRPr sz="1800">
              <a:solidFill>
                <a:srgbClr val="FFFFFF"/>
              </a:solidFill>
              <a:latin typeface="Libre Franklin"/>
              <a:ea typeface="Libre Franklin"/>
              <a:cs typeface="Libre Franklin"/>
              <a:sym typeface="Libre Franklin"/>
            </a:endParaRPr>
          </a:p>
          <a:p>
            <a:pPr indent="-342900" lvl="0" marL="914400" rtl="0" algn="l">
              <a:lnSpc>
                <a:spcPct val="150000"/>
              </a:lnSpc>
              <a:spcBef>
                <a:spcPts val="1000"/>
              </a:spcBef>
              <a:spcAft>
                <a:spcPts val="1000"/>
              </a:spcAft>
              <a:buClr>
                <a:srgbClr val="FFFFFF"/>
              </a:buClr>
              <a:buSzPts val="1800"/>
              <a:buFont typeface="Libre Franklin"/>
              <a:buChar char="●"/>
            </a:pPr>
            <a:r>
              <a:rPr lang="en" sz="1800">
                <a:solidFill>
                  <a:srgbClr val="FFFFFF"/>
                </a:solidFill>
                <a:latin typeface="Libre Franklin"/>
                <a:ea typeface="Libre Franklin"/>
                <a:cs typeface="Libre Franklin"/>
                <a:sym typeface="Libre Franklin"/>
              </a:rPr>
              <a:t>Data is published and researcher is done with the data</a:t>
            </a:r>
            <a:endParaRPr sz="1800">
              <a:solidFill>
                <a:srgbClr val="FFFFFF"/>
              </a:solidFill>
              <a:latin typeface="Libre Franklin"/>
              <a:ea typeface="Libre Franklin"/>
              <a:cs typeface="Libre Franklin"/>
              <a:sym typeface="Libre Franklin"/>
            </a:endParaRPr>
          </a:p>
        </p:txBody>
      </p:sp>
      <p:sp>
        <p:nvSpPr>
          <p:cNvPr id="165" name="Google Shape;165;p26"/>
          <p:cNvSpPr txBox="1"/>
          <p:nvPr/>
        </p:nvSpPr>
        <p:spPr>
          <a:xfrm>
            <a:off x="491775" y="189000"/>
            <a:ext cx="6719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F7B762"/>
                </a:solidFill>
                <a:latin typeface="Average"/>
                <a:ea typeface="Average"/>
                <a:cs typeface="Average"/>
                <a:sym typeface="Average"/>
              </a:rPr>
              <a:t>Common research data lifecycle</a:t>
            </a:r>
            <a:endParaRPr b="1" sz="2500">
              <a:solidFill>
                <a:srgbClr val="616161"/>
              </a:solidFill>
              <a:latin typeface="Average"/>
              <a:ea typeface="Average"/>
              <a:cs typeface="Average"/>
              <a:sym typeface="Average"/>
            </a:endParaRPr>
          </a:p>
        </p:txBody>
      </p:sp>
      <p:sp>
        <p:nvSpPr>
          <p:cNvPr id="166" name="Google Shape;166;p26"/>
          <p:cNvSpPr/>
          <p:nvPr/>
        </p:nvSpPr>
        <p:spPr>
          <a:xfrm>
            <a:off x="3052963" y="2162750"/>
            <a:ext cx="2527775" cy="318725"/>
          </a:xfrm>
          <a:prstGeom prst="flowChartDisplay">
            <a:avLst/>
          </a:prstGeom>
          <a:solidFill>
            <a:srgbClr val="F7B76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DMP consultation!</a:t>
            </a:r>
            <a:endParaRPr/>
          </a:p>
        </p:txBody>
      </p:sp>
      <p:sp>
        <p:nvSpPr>
          <p:cNvPr id="167" name="Google Shape;167;p26"/>
          <p:cNvSpPr/>
          <p:nvPr/>
        </p:nvSpPr>
        <p:spPr>
          <a:xfrm>
            <a:off x="3308263" y="2988388"/>
            <a:ext cx="2527775" cy="318725"/>
          </a:xfrm>
          <a:prstGeom prst="flowChartDisplay">
            <a:avLst/>
          </a:prstGeom>
          <a:solidFill>
            <a:srgbClr val="F7B76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Curation!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94D"/>
        </a:solidFill>
      </p:bgPr>
    </p:bg>
    <p:spTree>
      <p:nvGrpSpPr>
        <p:cNvPr id="171" name="Shape 171"/>
        <p:cNvGrpSpPr/>
        <p:nvPr/>
      </p:nvGrpSpPr>
      <p:grpSpPr>
        <a:xfrm>
          <a:off x="0" y="0"/>
          <a:ext cx="0" cy="0"/>
          <a:chOff x="0" y="0"/>
          <a:chExt cx="0" cy="0"/>
        </a:xfrm>
      </p:grpSpPr>
      <p:sp>
        <p:nvSpPr>
          <p:cNvPr id="172" name="Google Shape;172;p27"/>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73" name="Google Shape;173;p27"/>
          <p:cNvPicPr preferRelativeResize="0"/>
          <p:nvPr/>
        </p:nvPicPr>
        <p:blipFill rotWithShape="1">
          <a:blip r:embed="rId3">
            <a:alphaModFix/>
          </a:blip>
          <a:srcRect b="33555" l="7482" r="7389" t="35049"/>
          <a:stretch/>
        </p:blipFill>
        <p:spPr>
          <a:xfrm>
            <a:off x="2950563" y="4796700"/>
            <a:ext cx="3121975" cy="245100"/>
          </a:xfrm>
          <a:prstGeom prst="rect">
            <a:avLst/>
          </a:prstGeom>
          <a:noFill/>
          <a:ln>
            <a:noFill/>
          </a:ln>
        </p:spPr>
      </p:pic>
      <p:sp>
        <p:nvSpPr>
          <p:cNvPr id="174" name="Google Shape;174;p27"/>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75" name="Google Shape;175;p27"/>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
        <p:nvSpPr>
          <p:cNvPr id="176" name="Google Shape;176;p27"/>
          <p:cNvSpPr txBox="1"/>
          <p:nvPr/>
        </p:nvSpPr>
        <p:spPr>
          <a:xfrm>
            <a:off x="411575" y="1091525"/>
            <a:ext cx="4875000" cy="3411300"/>
          </a:xfrm>
          <a:prstGeom prst="rect">
            <a:avLst/>
          </a:prstGeom>
          <a:noFill/>
          <a:ln>
            <a:noFill/>
          </a:ln>
        </p:spPr>
        <p:txBody>
          <a:bodyPr anchorCtr="0" anchor="t" bIns="91425" lIns="91425" spcFirstLastPara="1" rIns="91425" wrap="square" tIns="91425">
            <a:noAutofit/>
          </a:bodyPr>
          <a:lstStyle/>
          <a:p>
            <a:pPr indent="-349250" lvl="1" marL="514350" rtl="0" algn="l">
              <a:lnSpc>
                <a:spcPct val="115000"/>
              </a:lnSpc>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Data collected over the course of a researcher’s career</a:t>
            </a:r>
            <a:endParaRPr sz="1900">
              <a:solidFill>
                <a:schemeClr val="lt1"/>
              </a:solidFill>
              <a:latin typeface="Libre Franklin"/>
              <a:ea typeface="Libre Franklin"/>
              <a:cs typeface="Libre Franklin"/>
              <a:sym typeface="Libre Franklin"/>
            </a:endParaRPr>
          </a:p>
          <a:p>
            <a:pPr indent="0" lvl="0" marL="285750" rtl="0" algn="l">
              <a:lnSpc>
                <a:spcPct val="115000"/>
              </a:lnSpc>
              <a:spcBef>
                <a:spcPts val="1000"/>
              </a:spcBef>
              <a:spcAft>
                <a:spcPts val="0"/>
              </a:spcAft>
              <a:buNone/>
            </a:pPr>
            <a:r>
              <a:t/>
            </a:r>
            <a:endParaRPr sz="1900">
              <a:solidFill>
                <a:schemeClr val="lt1"/>
              </a:solidFill>
              <a:latin typeface="Libre Franklin"/>
              <a:ea typeface="Libre Franklin"/>
              <a:cs typeface="Libre Franklin"/>
              <a:sym typeface="Libre Franklin"/>
            </a:endParaRPr>
          </a:p>
          <a:p>
            <a:pPr indent="-349250" lvl="1" marL="514350" rtl="0" algn="l">
              <a:lnSpc>
                <a:spcPct val="115000"/>
              </a:lnSpc>
              <a:spcBef>
                <a:spcPts val="100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Research labs and ongoing projects</a:t>
            </a:r>
            <a:endParaRPr sz="1900">
              <a:solidFill>
                <a:schemeClr val="lt1"/>
              </a:solidFill>
              <a:latin typeface="Libre Franklin"/>
              <a:ea typeface="Libre Franklin"/>
              <a:cs typeface="Libre Franklin"/>
              <a:sym typeface="Libre Franklin"/>
            </a:endParaRPr>
          </a:p>
          <a:p>
            <a:pPr indent="-228600" lvl="0" marL="514350" rtl="0" algn="l">
              <a:lnSpc>
                <a:spcPct val="115000"/>
              </a:lnSpc>
              <a:spcBef>
                <a:spcPts val="1000"/>
              </a:spcBef>
              <a:spcAft>
                <a:spcPts val="0"/>
              </a:spcAft>
              <a:buNone/>
            </a:pPr>
            <a:r>
              <a:t/>
            </a:r>
            <a:endParaRPr sz="1900">
              <a:solidFill>
                <a:schemeClr val="lt1"/>
              </a:solidFill>
              <a:latin typeface="Libre Franklin"/>
              <a:ea typeface="Libre Franklin"/>
              <a:cs typeface="Libre Franklin"/>
              <a:sym typeface="Libre Franklin"/>
            </a:endParaRPr>
          </a:p>
          <a:p>
            <a:pPr indent="-349250" lvl="1" marL="514350" rtl="0" algn="l">
              <a:lnSpc>
                <a:spcPct val="115000"/>
              </a:lnSpc>
              <a:spcBef>
                <a:spcPts val="100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Long-running field monitoring sites</a:t>
            </a:r>
            <a:endParaRPr sz="1900">
              <a:solidFill>
                <a:srgbClr val="FFFFFF"/>
              </a:solidFill>
              <a:latin typeface="Libre Franklin"/>
              <a:ea typeface="Libre Franklin"/>
              <a:cs typeface="Libre Franklin"/>
              <a:sym typeface="Libre Franklin"/>
            </a:endParaRPr>
          </a:p>
          <a:p>
            <a:pPr indent="0" lvl="0" marL="914400" rtl="0" algn="l">
              <a:spcBef>
                <a:spcPts val="1000"/>
              </a:spcBef>
              <a:spcAft>
                <a:spcPts val="1000"/>
              </a:spcAft>
              <a:buNone/>
            </a:pPr>
            <a:r>
              <a:t/>
            </a:r>
            <a:endParaRPr sz="2000">
              <a:solidFill>
                <a:srgbClr val="FFFFFF"/>
              </a:solidFill>
              <a:latin typeface="Libre Franklin"/>
              <a:ea typeface="Libre Franklin"/>
              <a:cs typeface="Libre Franklin"/>
              <a:sym typeface="Libre Franklin"/>
            </a:endParaRPr>
          </a:p>
        </p:txBody>
      </p:sp>
      <p:sp>
        <p:nvSpPr>
          <p:cNvPr id="177" name="Google Shape;177;p27"/>
          <p:cNvSpPr txBox="1"/>
          <p:nvPr/>
        </p:nvSpPr>
        <p:spPr>
          <a:xfrm>
            <a:off x="649663" y="120550"/>
            <a:ext cx="7723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F7B762"/>
                </a:solidFill>
                <a:latin typeface="Average"/>
                <a:ea typeface="Average"/>
                <a:cs typeface="Average"/>
                <a:sym typeface="Average"/>
              </a:rPr>
              <a:t>But not all workflows look like this… </a:t>
            </a:r>
            <a:endParaRPr b="1" sz="2500">
              <a:solidFill>
                <a:srgbClr val="616161"/>
              </a:solidFill>
              <a:latin typeface="Average"/>
              <a:ea typeface="Average"/>
              <a:cs typeface="Average"/>
              <a:sym typeface="Average"/>
            </a:endParaRPr>
          </a:p>
        </p:txBody>
      </p:sp>
      <p:pic>
        <p:nvPicPr>
          <p:cNvPr id="178" name="Google Shape;178;p27"/>
          <p:cNvPicPr preferRelativeResize="0"/>
          <p:nvPr/>
        </p:nvPicPr>
        <p:blipFill>
          <a:blip r:embed="rId4">
            <a:alphaModFix/>
          </a:blip>
          <a:stretch>
            <a:fillRect/>
          </a:stretch>
        </p:blipFill>
        <p:spPr>
          <a:xfrm>
            <a:off x="5775800" y="3226914"/>
            <a:ext cx="2476492" cy="1091705"/>
          </a:xfrm>
          <a:prstGeom prst="rect">
            <a:avLst/>
          </a:prstGeom>
          <a:noFill/>
          <a:ln>
            <a:noFill/>
          </a:ln>
        </p:spPr>
      </p:pic>
      <p:pic>
        <p:nvPicPr>
          <p:cNvPr id="179" name="Google Shape;179;p27"/>
          <p:cNvPicPr preferRelativeResize="0"/>
          <p:nvPr/>
        </p:nvPicPr>
        <p:blipFill>
          <a:blip r:embed="rId5">
            <a:alphaModFix/>
          </a:blip>
          <a:stretch>
            <a:fillRect/>
          </a:stretch>
        </p:blipFill>
        <p:spPr>
          <a:xfrm>
            <a:off x="5775807" y="1978507"/>
            <a:ext cx="2476493" cy="1091708"/>
          </a:xfrm>
          <a:prstGeom prst="rect">
            <a:avLst/>
          </a:prstGeom>
          <a:noFill/>
          <a:ln>
            <a:noFill/>
          </a:ln>
        </p:spPr>
      </p:pic>
      <p:pic>
        <p:nvPicPr>
          <p:cNvPr id="180" name="Google Shape;180;p27"/>
          <p:cNvPicPr preferRelativeResize="0"/>
          <p:nvPr/>
        </p:nvPicPr>
        <p:blipFill>
          <a:blip r:embed="rId6">
            <a:alphaModFix/>
          </a:blip>
          <a:stretch>
            <a:fillRect/>
          </a:stretch>
        </p:blipFill>
        <p:spPr>
          <a:xfrm>
            <a:off x="5751025" y="891350"/>
            <a:ext cx="2526050" cy="93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94D"/>
        </a:solidFill>
      </p:bgPr>
    </p:bg>
    <p:spTree>
      <p:nvGrpSpPr>
        <p:cNvPr id="184" name="Shape 184"/>
        <p:cNvGrpSpPr/>
        <p:nvPr/>
      </p:nvGrpSpPr>
      <p:grpSpPr>
        <a:xfrm>
          <a:off x="0" y="0"/>
          <a:ext cx="0" cy="0"/>
          <a:chOff x="0" y="0"/>
          <a:chExt cx="0" cy="0"/>
        </a:xfrm>
      </p:grpSpPr>
      <p:sp>
        <p:nvSpPr>
          <p:cNvPr id="185" name="Google Shape;185;p28"/>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186" name="Google Shape;186;p28"/>
          <p:cNvPicPr preferRelativeResize="0"/>
          <p:nvPr/>
        </p:nvPicPr>
        <p:blipFill rotWithShape="1">
          <a:blip r:embed="rId3">
            <a:alphaModFix/>
          </a:blip>
          <a:srcRect b="33555" l="7482" r="7389" t="35049"/>
          <a:stretch/>
        </p:blipFill>
        <p:spPr>
          <a:xfrm>
            <a:off x="2950563" y="4796700"/>
            <a:ext cx="3121975" cy="245100"/>
          </a:xfrm>
          <a:prstGeom prst="rect">
            <a:avLst/>
          </a:prstGeom>
          <a:noFill/>
          <a:ln>
            <a:noFill/>
          </a:ln>
        </p:spPr>
      </p:pic>
      <p:sp>
        <p:nvSpPr>
          <p:cNvPr id="187" name="Google Shape;187;p28"/>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188" name="Google Shape;188;p28"/>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
        <p:nvSpPr>
          <p:cNvPr id="189" name="Google Shape;189;p28"/>
          <p:cNvSpPr txBox="1"/>
          <p:nvPr/>
        </p:nvSpPr>
        <p:spPr>
          <a:xfrm>
            <a:off x="166625" y="815075"/>
            <a:ext cx="8140800" cy="3411300"/>
          </a:xfrm>
          <a:prstGeom prst="rect">
            <a:avLst/>
          </a:prstGeom>
          <a:noFill/>
          <a:ln>
            <a:noFill/>
          </a:ln>
        </p:spPr>
        <p:txBody>
          <a:bodyPr anchorCtr="0" anchor="t" bIns="91425" lIns="91425" spcFirstLastPara="1" rIns="91425" wrap="square" tIns="91425">
            <a:noAutofit/>
          </a:bodyPr>
          <a:lstStyle/>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There is no point at which data is “done”</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Data is incrementally built up/shared/published (evolves, constant flux)</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Data = collections of heterogeneous but related objects</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Complex relationship between data and publications</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Often highly collaborative with different people acting at various steps </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Uses various tools often lacking in data repositories</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Multiple types of licenses and restrictions may apply</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Not necessarily grant funded</a:t>
            </a:r>
            <a:endParaRPr sz="1500">
              <a:solidFill>
                <a:schemeClr val="lt1"/>
              </a:solidFill>
              <a:latin typeface="Libre Franklin"/>
              <a:ea typeface="Libre Franklin"/>
              <a:cs typeface="Libre Franklin"/>
              <a:sym typeface="Libre Franklin"/>
            </a:endParaRPr>
          </a:p>
          <a:p>
            <a:pPr indent="-323850" lvl="1" marL="914400" rtl="0" algn="l">
              <a:lnSpc>
                <a:spcPct val="150000"/>
              </a:lnSpc>
              <a:spcBef>
                <a:spcPts val="0"/>
              </a:spcBef>
              <a:spcAft>
                <a:spcPts val="0"/>
              </a:spcAft>
              <a:buClr>
                <a:schemeClr val="lt1"/>
              </a:buClr>
              <a:buSzPts val="1500"/>
              <a:buFont typeface="Libre Franklin"/>
              <a:buChar char="○"/>
            </a:pPr>
            <a:r>
              <a:rPr lang="en" sz="1500">
                <a:solidFill>
                  <a:schemeClr val="lt1"/>
                </a:solidFill>
                <a:latin typeface="Libre Franklin"/>
                <a:ea typeface="Libre Franklin"/>
                <a:cs typeface="Libre Franklin"/>
                <a:sym typeface="Libre Franklin"/>
              </a:rPr>
              <a:t>Long-lived, on the order of years/decades</a:t>
            </a:r>
            <a:endParaRPr sz="1500">
              <a:solidFill>
                <a:schemeClr val="lt1"/>
              </a:solidFill>
              <a:latin typeface="Libre Franklin"/>
              <a:ea typeface="Libre Franklin"/>
              <a:cs typeface="Libre Franklin"/>
              <a:sym typeface="Libre Franklin"/>
            </a:endParaRPr>
          </a:p>
        </p:txBody>
      </p:sp>
      <p:sp>
        <p:nvSpPr>
          <p:cNvPr id="190" name="Google Shape;190;p28"/>
          <p:cNvSpPr txBox="1"/>
          <p:nvPr/>
        </p:nvSpPr>
        <p:spPr>
          <a:xfrm>
            <a:off x="649650" y="137975"/>
            <a:ext cx="7723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F7B762"/>
                </a:solidFill>
                <a:latin typeface="Average"/>
                <a:ea typeface="Average"/>
                <a:cs typeface="Average"/>
                <a:sym typeface="Average"/>
              </a:rPr>
              <a:t>Common characteristics</a:t>
            </a:r>
            <a:endParaRPr b="1" sz="2500">
              <a:solidFill>
                <a:srgbClr val="616161"/>
              </a:solidFill>
              <a:latin typeface="Average"/>
              <a:ea typeface="Average"/>
              <a:cs typeface="Average"/>
              <a:sym typeface="Average"/>
            </a:endParaRPr>
          </a:p>
        </p:txBody>
      </p:sp>
      <p:pic>
        <p:nvPicPr>
          <p:cNvPr id="191" name="Google Shape;191;p28"/>
          <p:cNvPicPr preferRelativeResize="0"/>
          <p:nvPr/>
        </p:nvPicPr>
        <p:blipFill>
          <a:blip r:embed="rId4">
            <a:alphaModFix/>
          </a:blip>
          <a:stretch>
            <a:fillRect/>
          </a:stretch>
        </p:blipFill>
        <p:spPr>
          <a:xfrm>
            <a:off x="6267725" y="3385425"/>
            <a:ext cx="2804825" cy="121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sz="3550"/>
              <a:t>          </a:t>
            </a:r>
            <a:r>
              <a:rPr lang="en" sz="3550"/>
              <a:t>Problem</a:t>
            </a:r>
            <a:endParaRPr sz="3550"/>
          </a:p>
          <a:p>
            <a:pPr indent="0" lvl="0" marL="1028700" rtl="0" algn="l">
              <a:spcBef>
                <a:spcPts val="0"/>
              </a:spcBef>
              <a:spcAft>
                <a:spcPts val="0"/>
              </a:spcAft>
              <a:buNone/>
            </a:pPr>
            <a:r>
              <a:rPr lang="en" sz="1600">
                <a:solidFill>
                  <a:srgbClr val="000000"/>
                </a:solidFill>
                <a:latin typeface="Libre Franklin"/>
                <a:ea typeface="Libre Franklin"/>
                <a:cs typeface="Libre Franklin"/>
                <a:sym typeface="Libre Franklin"/>
              </a:rPr>
              <a:t>Even today, they remain almost  completely uncurated…</a:t>
            </a:r>
            <a:endParaRPr>
              <a:solidFill>
                <a:srgbClr val="000000"/>
              </a:solidFill>
            </a:endParaRPr>
          </a:p>
        </p:txBody>
      </p:sp>
      <p:sp>
        <p:nvSpPr>
          <p:cNvPr id="197" name="Google Shape;197;p29"/>
          <p:cNvSpPr txBox="1"/>
          <p:nvPr>
            <p:ph idx="2" type="body"/>
          </p:nvPr>
        </p:nvSpPr>
        <p:spPr>
          <a:xfrm>
            <a:off x="4939500" y="509900"/>
            <a:ext cx="3837000" cy="36951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sz="3200">
                <a:solidFill>
                  <a:srgbClr val="F7B762"/>
                </a:solidFill>
              </a:rPr>
              <a:t>Lingering Questions</a:t>
            </a:r>
            <a:endParaRPr sz="3200">
              <a:solidFill>
                <a:srgbClr val="F7B762"/>
              </a:solidFill>
            </a:endParaRPr>
          </a:p>
          <a:p>
            <a:pPr indent="0" lvl="0" marL="0" rtl="0" algn="l">
              <a:lnSpc>
                <a:spcPct val="100000"/>
              </a:lnSpc>
              <a:spcBef>
                <a:spcPts val="0"/>
              </a:spcBef>
              <a:spcAft>
                <a:spcPts val="0"/>
              </a:spcAft>
              <a:buNone/>
            </a:pPr>
            <a:r>
              <a:rPr lang="en" sz="1400">
                <a:latin typeface="Libre Franklin"/>
                <a:ea typeface="Libre Franklin"/>
                <a:cs typeface="Libre Franklin"/>
                <a:sym typeface="Libre Franklin"/>
              </a:rPr>
              <a:t>When</a:t>
            </a:r>
            <a:r>
              <a:rPr lang="en" sz="1400">
                <a:latin typeface="Libre Franklin"/>
                <a:ea typeface="Libre Franklin"/>
                <a:cs typeface="Libre Franklin"/>
                <a:sym typeface="Libre Franklin"/>
              </a:rPr>
              <a:t> and how should we offer curatorial support to such projects? With what infrastructure? How </a:t>
            </a:r>
            <a:r>
              <a:rPr lang="en" sz="1400">
                <a:latin typeface="Libre Franklin"/>
                <a:ea typeface="Libre Franklin"/>
                <a:cs typeface="Libre Franklin"/>
                <a:sym typeface="Libre Franklin"/>
              </a:rPr>
              <a:t>scalable?</a:t>
            </a:r>
            <a:endParaRPr sz="1400">
              <a:latin typeface="Libre Franklin"/>
              <a:ea typeface="Libre Franklin"/>
              <a:cs typeface="Libre Franklin"/>
              <a:sym typeface="Libre Franklin"/>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94D"/>
        </a:solidFill>
      </p:bgPr>
    </p:bg>
    <p:spTree>
      <p:nvGrpSpPr>
        <p:cNvPr id="201" name="Shape 201"/>
        <p:cNvGrpSpPr/>
        <p:nvPr/>
      </p:nvGrpSpPr>
      <p:grpSpPr>
        <a:xfrm>
          <a:off x="0" y="0"/>
          <a:ext cx="0" cy="0"/>
          <a:chOff x="0" y="0"/>
          <a:chExt cx="0" cy="0"/>
        </a:xfrm>
      </p:grpSpPr>
      <p:sp>
        <p:nvSpPr>
          <p:cNvPr id="202" name="Google Shape;202;p30"/>
          <p:cNvSpPr/>
          <p:nvPr/>
        </p:nvSpPr>
        <p:spPr>
          <a:xfrm>
            <a:off x="150" y="4692675"/>
            <a:ext cx="9144000" cy="45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lh5.googleusercontent.com/XTG-yCBPaKuj0TDNSmCA8JaU9azuG4FK-uisCtWBOhR5bqWikYjJbbpDGJGoSbw9qvYYnx-gdKGb9mboSqKbl02X6KCOsea1_2hC0BAVkVMaRZz6g46xdcAaixrHrQgvTdQRttdRyos" id="203" name="Google Shape;203;p30"/>
          <p:cNvPicPr preferRelativeResize="0"/>
          <p:nvPr/>
        </p:nvPicPr>
        <p:blipFill rotWithShape="1">
          <a:blip r:embed="rId3">
            <a:alphaModFix/>
          </a:blip>
          <a:srcRect b="33555" l="7482" r="7389" t="35049"/>
          <a:stretch/>
        </p:blipFill>
        <p:spPr>
          <a:xfrm>
            <a:off x="2950563" y="4796700"/>
            <a:ext cx="3121975" cy="245100"/>
          </a:xfrm>
          <a:prstGeom prst="rect">
            <a:avLst/>
          </a:prstGeom>
          <a:noFill/>
          <a:ln>
            <a:noFill/>
          </a:ln>
        </p:spPr>
      </p:pic>
      <p:sp>
        <p:nvSpPr>
          <p:cNvPr id="204" name="Google Shape;204;p30"/>
          <p:cNvSpPr txBox="1"/>
          <p:nvPr/>
        </p:nvSpPr>
        <p:spPr>
          <a:xfrm>
            <a:off x="338125" y="4718025"/>
            <a:ext cx="231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Ethical. Reusable. Better.</a:t>
            </a:r>
            <a:endParaRPr>
              <a:solidFill>
                <a:srgbClr val="999999"/>
              </a:solidFill>
              <a:latin typeface="Libre Franklin"/>
              <a:ea typeface="Libre Franklin"/>
              <a:cs typeface="Libre Franklin"/>
              <a:sym typeface="Libre Franklin"/>
            </a:endParaRPr>
          </a:p>
        </p:txBody>
      </p:sp>
      <p:sp>
        <p:nvSpPr>
          <p:cNvPr id="205" name="Google Shape;205;p30"/>
          <p:cNvSpPr txBox="1"/>
          <p:nvPr/>
        </p:nvSpPr>
        <p:spPr>
          <a:xfrm>
            <a:off x="6072550" y="471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ibre Franklin"/>
                <a:ea typeface="Libre Franklin"/>
                <a:cs typeface="Libre Franklin"/>
                <a:sym typeface="Libre Franklin"/>
              </a:rPr>
              <a:t>datacurationnetwork.org</a:t>
            </a:r>
            <a:endParaRPr/>
          </a:p>
        </p:txBody>
      </p:sp>
      <p:sp>
        <p:nvSpPr>
          <p:cNvPr id="206" name="Google Shape;206;p30"/>
          <p:cNvSpPr txBox="1"/>
          <p:nvPr/>
        </p:nvSpPr>
        <p:spPr>
          <a:xfrm>
            <a:off x="166625" y="815075"/>
            <a:ext cx="8140800" cy="34113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600">
                <a:solidFill>
                  <a:schemeClr val="lt1"/>
                </a:solidFill>
                <a:latin typeface="Libre Franklin"/>
                <a:ea typeface="Libre Franklin"/>
                <a:cs typeface="Libre Franklin"/>
                <a:sym typeface="Libre Franklin"/>
              </a:rPr>
              <a:t>Evaluating solutions with the following features/requisites:</a:t>
            </a:r>
            <a:endParaRPr sz="1600">
              <a:solidFill>
                <a:schemeClr val="lt1"/>
              </a:solidFill>
              <a:latin typeface="Libre Franklin"/>
              <a:ea typeface="Libre Franklin"/>
              <a:cs typeface="Libre Franklin"/>
              <a:sym typeface="Libre Franklin"/>
            </a:endParaRPr>
          </a:p>
          <a:p>
            <a:pPr indent="457200" lvl="0" marL="0" rtl="0" algn="l">
              <a:lnSpc>
                <a:spcPct val="115000"/>
              </a:lnSpc>
              <a:spcBef>
                <a:spcPts val="0"/>
              </a:spcBef>
              <a:spcAft>
                <a:spcPts val="0"/>
              </a:spcAft>
              <a:buNone/>
            </a:pPr>
            <a:r>
              <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Self-deposit</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Researchers to manage/partially curate their own data</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Whole lifecycle</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Computationally integrated</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Space-making and collaborative</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Pre-validation (manual and automated) and curation workflow</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Incremental publication and versioning  </a:t>
            </a:r>
            <a:endParaRPr sz="1600">
              <a:solidFill>
                <a:schemeClr val="lt1"/>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lt1"/>
              </a:buClr>
              <a:buSzPts val="1600"/>
              <a:buFont typeface="Libre Franklin"/>
              <a:buChar char="○"/>
            </a:pPr>
            <a:r>
              <a:rPr lang="en" sz="1600">
                <a:solidFill>
                  <a:schemeClr val="lt1"/>
                </a:solidFill>
                <a:latin typeface="Libre Franklin"/>
                <a:ea typeface="Libre Franklin"/>
                <a:cs typeface="Libre Franklin"/>
                <a:sym typeface="Libre Franklin"/>
              </a:rPr>
              <a:t>Flexible licensing and access control</a:t>
            </a:r>
            <a:endParaRPr sz="1600">
              <a:solidFill>
                <a:schemeClr val="lt1"/>
              </a:solidFill>
              <a:latin typeface="Libre Franklin"/>
              <a:ea typeface="Libre Franklin"/>
              <a:cs typeface="Libre Franklin"/>
              <a:sym typeface="Libre Franklin"/>
            </a:endParaRPr>
          </a:p>
          <a:p>
            <a:pPr indent="0" lvl="0" marL="914400" rtl="0" algn="l">
              <a:lnSpc>
                <a:spcPct val="150000"/>
              </a:lnSpc>
              <a:spcBef>
                <a:spcPts val="0"/>
              </a:spcBef>
              <a:spcAft>
                <a:spcPts val="0"/>
              </a:spcAft>
              <a:buNone/>
            </a:pPr>
            <a:r>
              <a:t/>
            </a:r>
            <a:endParaRPr sz="2100">
              <a:solidFill>
                <a:schemeClr val="lt1"/>
              </a:solidFill>
              <a:latin typeface="Libre Franklin"/>
              <a:ea typeface="Libre Franklin"/>
              <a:cs typeface="Libre Franklin"/>
              <a:sym typeface="Libre Franklin"/>
            </a:endParaRPr>
          </a:p>
        </p:txBody>
      </p:sp>
      <p:sp>
        <p:nvSpPr>
          <p:cNvPr id="207" name="Google Shape;207;p30"/>
          <p:cNvSpPr txBox="1"/>
          <p:nvPr/>
        </p:nvSpPr>
        <p:spPr>
          <a:xfrm>
            <a:off x="583613" y="137975"/>
            <a:ext cx="7723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F7B762"/>
                </a:solidFill>
                <a:latin typeface="Average"/>
                <a:ea typeface="Average"/>
                <a:cs typeface="Average"/>
                <a:sym typeface="Average"/>
              </a:rPr>
              <a:t>Where are we at?</a:t>
            </a:r>
            <a:endParaRPr b="1" sz="2500">
              <a:solidFill>
                <a:srgbClr val="61616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400">
                <a:solidFill>
                  <a:srgbClr val="F7B762"/>
                </a:solidFill>
                <a:latin typeface="Average"/>
                <a:ea typeface="Average"/>
                <a:cs typeface="Average"/>
                <a:sym typeface="Average"/>
              </a:rPr>
              <a:t>Moving Forward</a:t>
            </a:r>
            <a:endParaRPr b="1" sz="3400">
              <a:solidFill>
                <a:srgbClr val="F7B762"/>
              </a:solidFill>
              <a:latin typeface="Average"/>
              <a:ea typeface="Average"/>
              <a:cs typeface="Average"/>
              <a:sym typeface="Average"/>
            </a:endParaRPr>
          </a:p>
        </p:txBody>
      </p:sp>
      <p:sp>
        <p:nvSpPr>
          <p:cNvPr id="213" name="Google Shape;213;p31"/>
          <p:cNvSpPr txBox="1"/>
          <p:nvPr>
            <p:ph idx="1" type="body"/>
          </p:nvPr>
        </p:nvSpPr>
        <p:spPr>
          <a:xfrm>
            <a:off x="471900" y="1939375"/>
            <a:ext cx="6184500" cy="2690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Font typeface="Libre Franklin"/>
              <a:buChar char="●"/>
            </a:pPr>
            <a:r>
              <a:rPr lang="en" sz="1700">
                <a:solidFill>
                  <a:schemeClr val="dk2"/>
                </a:solidFill>
                <a:latin typeface="Libre Franklin"/>
                <a:ea typeface="Libre Franklin"/>
                <a:cs typeface="Libre Franklin"/>
                <a:sym typeface="Libre Franklin"/>
              </a:rPr>
              <a:t>Interviews with PIs and research teams</a:t>
            </a:r>
            <a:endParaRPr sz="1700">
              <a:solidFill>
                <a:schemeClr val="dk2"/>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dk2"/>
              </a:buClr>
              <a:buSzPts val="1600"/>
              <a:buFont typeface="Libre Franklin"/>
              <a:buChar char="○"/>
            </a:pPr>
            <a:r>
              <a:rPr lang="en" sz="1600">
                <a:solidFill>
                  <a:schemeClr val="dk2"/>
                </a:solidFill>
                <a:latin typeface="Libre Franklin"/>
                <a:ea typeface="Libre Franklin"/>
                <a:cs typeface="Libre Franklin"/>
                <a:sym typeface="Libre Franklin"/>
              </a:rPr>
              <a:t>Data management practices</a:t>
            </a:r>
            <a:endParaRPr sz="1600">
              <a:solidFill>
                <a:schemeClr val="dk2"/>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dk2"/>
              </a:buClr>
              <a:buSzPts val="1600"/>
              <a:buFont typeface="Libre Franklin"/>
              <a:buChar char="○"/>
            </a:pPr>
            <a:r>
              <a:rPr lang="en" sz="1600">
                <a:solidFill>
                  <a:schemeClr val="dk2"/>
                </a:solidFill>
                <a:latin typeface="Libre Franklin"/>
                <a:ea typeface="Libre Franklin"/>
                <a:cs typeface="Libre Franklin"/>
                <a:sym typeface="Libre Franklin"/>
              </a:rPr>
              <a:t>Curatorial expectations </a:t>
            </a:r>
            <a:endParaRPr sz="1600">
              <a:solidFill>
                <a:schemeClr val="dk2"/>
              </a:solidFill>
              <a:latin typeface="Libre Franklin"/>
              <a:ea typeface="Libre Franklin"/>
              <a:cs typeface="Libre Franklin"/>
              <a:sym typeface="Libre Franklin"/>
            </a:endParaRPr>
          </a:p>
          <a:p>
            <a:pPr indent="-330200" lvl="1" marL="914400" rtl="0" algn="l">
              <a:lnSpc>
                <a:spcPct val="150000"/>
              </a:lnSpc>
              <a:spcBef>
                <a:spcPts val="0"/>
              </a:spcBef>
              <a:spcAft>
                <a:spcPts val="0"/>
              </a:spcAft>
              <a:buClr>
                <a:schemeClr val="dk2"/>
              </a:buClr>
              <a:buSzPts val="1600"/>
              <a:buFont typeface="Libre Franklin"/>
              <a:buChar char="○"/>
            </a:pPr>
            <a:r>
              <a:rPr lang="en" sz="1600">
                <a:solidFill>
                  <a:schemeClr val="dk2"/>
                </a:solidFill>
                <a:latin typeface="Libre Franklin"/>
                <a:ea typeface="Libre Franklin"/>
                <a:cs typeface="Libre Franklin"/>
                <a:sym typeface="Libre Franklin"/>
              </a:rPr>
              <a:t>Tools and workflows </a:t>
            </a:r>
            <a:endParaRPr sz="1600">
              <a:solidFill>
                <a:schemeClr val="dk2"/>
              </a:solidFill>
              <a:latin typeface="Libre Franklin"/>
              <a:ea typeface="Libre Franklin"/>
              <a:cs typeface="Libre Franklin"/>
              <a:sym typeface="Libre Franklin"/>
            </a:endParaRPr>
          </a:p>
          <a:p>
            <a:pPr indent="0" lvl="0" marL="914400" rtl="0" algn="l">
              <a:spcBef>
                <a:spcPts val="1200"/>
              </a:spcBef>
              <a:spcAft>
                <a:spcPts val="0"/>
              </a:spcAft>
              <a:buNone/>
            </a:pPr>
            <a:r>
              <a:t/>
            </a:r>
            <a:endParaRPr sz="1700">
              <a:solidFill>
                <a:schemeClr val="dk2"/>
              </a:solidFill>
              <a:latin typeface="Libre Franklin"/>
              <a:ea typeface="Libre Franklin"/>
              <a:cs typeface="Libre Franklin"/>
              <a:sym typeface="Libre Franklin"/>
            </a:endParaRPr>
          </a:p>
          <a:p>
            <a:pPr indent="-336550" lvl="0" marL="457200" rtl="0" algn="l">
              <a:spcBef>
                <a:spcPts val="1200"/>
              </a:spcBef>
              <a:spcAft>
                <a:spcPts val="0"/>
              </a:spcAft>
              <a:buClr>
                <a:schemeClr val="dk2"/>
              </a:buClr>
              <a:buSzPts val="1700"/>
              <a:buFont typeface="Libre Franklin"/>
              <a:buChar char="●"/>
            </a:pPr>
            <a:r>
              <a:rPr lang="en" sz="1700">
                <a:solidFill>
                  <a:schemeClr val="dk2"/>
                </a:solidFill>
                <a:latin typeface="Libre Franklin"/>
                <a:ea typeface="Libre Franklin"/>
                <a:cs typeface="Libre Franklin"/>
                <a:sym typeface="Libre Franklin"/>
              </a:rPr>
              <a:t>DCN </a:t>
            </a:r>
            <a:r>
              <a:rPr lang="en" sz="1700">
                <a:solidFill>
                  <a:schemeClr val="dk2"/>
                </a:solidFill>
                <a:latin typeface="Libre Franklin"/>
                <a:ea typeface="Libre Franklin"/>
                <a:cs typeface="Libre Franklin"/>
                <a:sym typeface="Libre Franklin"/>
              </a:rPr>
              <a:t>Interest Group</a:t>
            </a:r>
            <a:r>
              <a:rPr lang="en" sz="1700">
                <a:solidFill>
                  <a:schemeClr val="dk2"/>
                </a:solidFill>
                <a:latin typeface="Libre Franklin"/>
                <a:ea typeface="Libre Franklin"/>
                <a:cs typeface="Libre Franklin"/>
                <a:sym typeface="Libre Franklin"/>
              </a:rPr>
              <a:t> </a:t>
            </a:r>
            <a:endParaRPr sz="1700">
              <a:solidFill>
                <a:schemeClr val="dk2"/>
              </a:solidFill>
            </a:endParaRPr>
          </a:p>
        </p:txBody>
      </p:sp>
      <p:pic>
        <p:nvPicPr>
          <p:cNvPr id="214" name="Google Shape;214;p31"/>
          <p:cNvPicPr preferRelativeResize="0"/>
          <p:nvPr/>
        </p:nvPicPr>
        <p:blipFill rotWithShape="1">
          <a:blip r:embed="rId3">
            <a:alphaModFix/>
          </a:blip>
          <a:srcRect b="21073" l="0" r="0" t="0"/>
          <a:stretch/>
        </p:blipFill>
        <p:spPr>
          <a:xfrm>
            <a:off x="6656400" y="1684250"/>
            <a:ext cx="2487525" cy="301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31394D"/>
      </a:dk1>
      <a:lt1>
        <a:srgbClr val="FFFCFC"/>
      </a:lt1>
      <a:dk2>
        <a:srgbClr val="424242"/>
      </a:dk2>
      <a:lt2>
        <a:srgbClr val="F4F4F4"/>
      </a:lt2>
      <a:accent1>
        <a:srgbClr val="0277BD"/>
      </a:accent1>
      <a:accent2>
        <a:srgbClr val="0F9D58"/>
      </a:accent2>
      <a:accent3>
        <a:srgbClr val="DB4437"/>
      </a:accent3>
      <a:accent4>
        <a:srgbClr val="FAFAFA"/>
      </a:accent4>
      <a:accent5>
        <a:srgbClr val="1A237E"/>
      </a:accent5>
      <a:accent6>
        <a:srgbClr val="F7B762"/>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