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03" r:id="rId2"/>
    <p:sldId id="280" r:id="rId3"/>
    <p:sldId id="283" r:id="rId4"/>
    <p:sldId id="284" r:id="rId5"/>
    <p:sldId id="282" r:id="rId6"/>
    <p:sldId id="291" r:id="rId7"/>
    <p:sldId id="287" r:id="rId8"/>
    <p:sldId id="289" r:id="rId9"/>
    <p:sldId id="312" r:id="rId10"/>
    <p:sldId id="313" r:id="rId11"/>
    <p:sldId id="314" r:id="rId12"/>
    <p:sldId id="286" r:id="rId13"/>
    <p:sldId id="304" r:id="rId14"/>
    <p:sldId id="290" r:id="rId15"/>
    <p:sldId id="288" r:id="rId16"/>
    <p:sldId id="293" r:id="rId17"/>
    <p:sldId id="299" r:id="rId18"/>
    <p:sldId id="300" r:id="rId19"/>
    <p:sldId id="281" r:id="rId20"/>
    <p:sldId id="296" r:id="rId21"/>
    <p:sldId id="297" r:id="rId22"/>
    <p:sldId id="295" r:id="rId23"/>
    <p:sldId id="294" r:id="rId24"/>
    <p:sldId id="307" r:id="rId25"/>
    <p:sldId id="308" r:id="rId26"/>
    <p:sldId id="311" r:id="rId27"/>
    <p:sldId id="310" r:id="rId28"/>
    <p:sldId id="309" r:id="rId29"/>
    <p:sldId id="306"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p:restoredTop sz="94643"/>
  </p:normalViewPr>
  <p:slideViewPr>
    <p:cSldViewPr snapToGrid="0" snapToObjects="1">
      <p:cViewPr varScale="1">
        <p:scale>
          <a:sx n="111" d="100"/>
          <a:sy n="111" d="100"/>
        </p:scale>
        <p:origin x="24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D198E-1F34-754E-8DF1-13B942A61518}" type="datetimeFigureOut">
              <a:rPr lang="en-US"/>
              <a:t>2/8/22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78F19-8A8A-1A48-BDE8-C7AE991D7595}" type="slidenum">
              <a:rPr/>
              <a:t>‹#›</a:t>
            </a:fld>
            <a:endParaRPr lang="en-US" dirty="0"/>
          </a:p>
        </p:txBody>
      </p:sp>
    </p:spTree>
    <p:extLst>
      <p:ext uri="{BB962C8B-B14F-4D97-AF65-F5344CB8AC3E}">
        <p14:creationId xmlns:p14="http://schemas.microsoft.com/office/powerpoint/2010/main" val="206057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ca9a10181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ca9a10181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50">
              <a:solidFill>
                <a:srgbClr val="202122"/>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391274-40C6-8C40-A33A-76B483F9C0D8}" type="datetime1">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1644151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458BB-01BB-C648-8743-6A4595FAD400}" type="datetime1">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6694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9ADC82-AA50-014E-9251-42B81BD5D838}" type="datetime1">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60416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lang="en"/>
          </a:p>
        </p:txBody>
      </p:sp>
    </p:spTree>
    <p:extLst>
      <p:ext uri="{BB962C8B-B14F-4D97-AF65-F5344CB8AC3E}">
        <p14:creationId xmlns:p14="http://schemas.microsoft.com/office/powerpoint/2010/main" val="849491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3366"/>
          </a:xfrm>
        </p:spPr>
        <p:txBody>
          <a:bodyPr/>
          <a:lstStyle>
            <a:lvl1pPr>
              <a:defRPr>
                <a:solidFill>
                  <a:schemeClr val="accent5">
                    <a:lumMod val="50000"/>
                  </a:schemeClr>
                </a:solidFill>
                <a:latin typeface="Abadi MT Condensed Extra Bold" charset="0"/>
                <a:ea typeface="Abadi MT Condensed Extra Bold" charset="0"/>
                <a:cs typeface="Abadi MT Condensed Extra Bold" charset="0"/>
              </a:defRPr>
            </a:lvl1pPr>
          </a:lstStyle>
          <a:p>
            <a:r>
              <a:rPr lang="en-US"/>
              <a:t>Click to edit Master title style</a:t>
            </a:r>
          </a:p>
        </p:txBody>
      </p:sp>
      <p:sp>
        <p:nvSpPr>
          <p:cNvPr id="3" name="Content Placeholder 2"/>
          <p:cNvSpPr>
            <a:spLocks noGrp="1"/>
          </p:cNvSpPr>
          <p:nvPr>
            <p:ph idx="1"/>
          </p:nvPr>
        </p:nvSpPr>
        <p:spPr>
          <a:xfrm>
            <a:off x="838200" y="1354238"/>
            <a:ext cx="10515600" cy="48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4775522" cy="365125"/>
          </a:xfrm>
        </p:spPr>
        <p:txBody>
          <a:bodyPr/>
          <a:lstStyle/>
          <a:p>
            <a:r>
              <a:rPr lang="en-US" dirty="0"/>
              <a:t>Digital Strategies Division all-hands meeting • </a:t>
            </a:r>
            <a:fld id="{100F70A8-9909-B64D-9051-34EA657CA13C}" type="datetime1">
              <a:t>2/8/22</a:t>
            </a:fld>
            <a:endParaRPr lang="en-US" dirty="0"/>
          </a:p>
        </p:txBody>
      </p:sp>
      <p:sp>
        <p:nvSpPr>
          <p:cNvPr id="6" name="Slide Number Placeholder 5"/>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56344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05C15A-2D7B-8545-97B9-7F745D6FC156}" type="datetime1">
              <a:t>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164175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65813"/>
            <a:ext cx="5181600" cy="4811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65813"/>
            <a:ext cx="5181600" cy="4811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1CEE82F-2544-CA44-B071-E7AA4627C40D}" type="slidenum">
              <a:rPr/>
              <a:t>‹#›</a:t>
            </a:fld>
            <a:endParaRPr lang="en-US" dirty="0"/>
          </a:p>
        </p:txBody>
      </p:sp>
      <p:sp>
        <p:nvSpPr>
          <p:cNvPr id="8" name="Title 1"/>
          <p:cNvSpPr>
            <a:spLocks noGrp="1"/>
          </p:cNvSpPr>
          <p:nvPr>
            <p:ph type="title"/>
          </p:nvPr>
        </p:nvSpPr>
        <p:spPr>
          <a:xfrm>
            <a:off x="838200" y="365126"/>
            <a:ext cx="10515600" cy="873366"/>
          </a:xfrm>
        </p:spPr>
        <p:txBody>
          <a:bodyPr/>
          <a:lstStyle>
            <a:lvl1pPr>
              <a:defRPr>
                <a:solidFill>
                  <a:schemeClr val="accent5">
                    <a:lumMod val="50000"/>
                  </a:schemeClr>
                </a:solidFill>
                <a:latin typeface="Abadi MT Condensed Extra Bold" charset="0"/>
                <a:ea typeface="Abadi MT Condensed Extra Bold" charset="0"/>
                <a:cs typeface="Abadi MT Condensed Extra Bold" charset="0"/>
              </a:defRPr>
            </a:lvl1pPr>
          </a:lstStyle>
          <a:p>
            <a:r>
              <a:rPr lang="en-US"/>
              <a:t>Click to edit Master title style</a:t>
            </a:r>
          </a:p>
        </p:txBody>
      </p:sp>
    </p:spTree>
    <p:extLst>
      <p:ext uri="{BB962C8B-B14F-4D97-AF65-F5344CB8AC3E}">
        <p14:creationId xmlns:p14="http://schemas.microsoft.com/office/powerpoint/2010/main" val="2050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5F5F51-0522-B84B-A8C1-F5F7E9E0405D}" type="datetime1">
              <a:t>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98564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11E05-B1FB-224A-AE25-16934A30DC8B}" type="datetime1">
              <a:t>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7261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33C95-5A0D-CC41-876F-A1B7A4ABCF82}" type="datetime1">
              <a:t>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62001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E7CF90-AFBD-3A43-B420-6BF006DD8263}" type="datetime1">
              <a:t>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96538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4A4E29-4422-A143-89E6-928B2D5BEF7D}" type="datetime1">
              <a:t>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CEE82F-2544-CA44-B071-E7AA4627C40D}" type="slidenum">
              <a:rPr/>
              <a:t>‹#›</a:t>
            </a:fld>
            <a:endParaRPr lang="en-US" dirty="0"/>
          </a:p>
        </p:txBody>
      </p:sp>
    </p:spTree>
    <p:extLst>
      <p:ext uri="{BB962C8B-B14F-4D97-AF65-F5344CB8AC3E}">
        <p14:creationId xmlns:p14="http://schemas.microsoft.com/office/powerpoint/2010/main" val="93521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4B011-078A-FC40-9F13-D5651BDD28E8}" type="datetime1">
              <a:t>2/8/22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EE82F-2544-CA44-B071-E7AA4627C40D}" type="slidenum">
              <a:rPr/>
              <a:t>‹#›</a:t>
            </a:fld>
            <a:endParaRPr lang="en-US" dirty="0"/>
          </a:p>
        </p:txBody>
      </p:sp>
    </p:spTree>
    <p:extLst>
      <p:ext uri="{BB962C8B-B14F-4D97-AF65-F5344CB8AC3E}">
        <p14:creationId xmlns:p14="http://schemas.microsoft.com/office/powerpoint/2010/main" val="1310539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39416-50DF-8540-9D41-5BE2EAC67750}"/>
              </a:ext>
            </a:extLst>
          </p:cNvPr>
          <p:cNvSpPr>
            <a:spLocks noGrp="1"/>
          </p:cNvSpPr>
          <p:nvPr>
            <p:ph type="ctrTitle"/>
          </p:nvPr>
        </p:nvSpPr>
        <p:spPr/>
        <p:txBody>
          <a:bodyPr/>
          <a:lstStyle/>
          <a:p>
            <a:r>
              <a:rPr lang="en-US" b="1">
                <a:solidFill>
                  <a:schemeClr val="accent5">
                    <a:lumMod val="50000"/>
                  </a:schemeClr>
                </a:solidFill>
                <a:latin typeface="Abadi MT Condensed Extra Bold" panose="020B0306030101010103" pitchFamily="34" charset="77"/>
              </a:rPr>
              <a:t>Transformative Developments</a:t>
            </a:r>
          </a:p>
        </p:txBody>
      </p:sp>
      <p:sp>
        <p:nvSpPr>
          <p:cNvPr id="4" name="Subtitle 3">
            <a:extLst>
              <a:ext uri="{FF2B5EF4-FFF2-40B4-BE49-F238E27FC236}">
                <a16:creationId xmlns:a16="http://schemas.microsoft.com/office/drawing/2014/main" id="{3F36AF2B-7C05-D748-B0E9-5F55D78B93F8}"/>
              </a:ext>
            </a:extLst>
          </p:cNvPr>
          <p:cNvSpPr>
            <a:spLocks noGrp="1"/>
          </p:cNvSpPr>
          <p:nvPr>
            <p:ph type="subTitle" idx="1"/>
          </p:nvPr>
        </p:nvSpPr>
        <p:spPr/>
        <p:txBody>
          <a:bodyPr>
            <a:normAutofit/>
          </a:bodyPr>
          <a:lstStyle/>
          <a:p>
            <a:r>
              <a:rPr lang="en-US" sz="3600" b="1">
                <a:solidFill>
                  <a:schemeClr val="accent5">
                    <a:lumMod val="50000"/>
                  </a:schemeClr>
                </a:solidFill>
                <a:latin typeface="Abadi MT Condensed Extra Bold" panose="020B0306030101010103" pitchFamily="34" charset="77"/>
              </a:rPr>
              <a:t>In the UCSB Library</a:t>
            </a:r>
          </a:p>
        </p:txBody>
      </p:sp>
      <p:sp>
        <p:nvSpPr>
          <p:cNvPr id="2" name="Slide Number Placeholder 1">
            <a:extLst>
              <a:ext uri="{FF2B5EF4-FFF2-40B4-BE49-F238E27FC236}">
                <a16:creationId xmlns:a16="http://schemas.microsoft.com/office/drawing/2014/main" id="{146C64BC-2BE0-4546-A36D-C0C610A652D3}"/>
              </a:ext>
            </a:extLst>
          </p:cNvPr>
          <p:cNvSpPr>
            <a:spLocks noGrp="1"/>
          </p:cNvSpPr>
          <p:nvPr>
            <p:ph type="sldNum" sz="quarter" idx="12"/>
          </p:nvPr>
        </p:nvSpPr>
        <p:spPr/>
        <p:txBody>
          <a:bodyPr/>
          <a:lstStyle/>
          <a:p>
            <a:fld id="{B1CEE82F-2544-CA44-B071-E7AA4627C40D}" type="slidenum">
              <a:rPr lang="en-US"/>
              <a:t>1</a:t>
            </a:fld>
            <a:endParaRPr lang="en-US" dirty="0"/>
          </a:p>
        </p:txBody>
      </p:sp>
      <p:sp>
        <p:nvSpPr>
          <p:cNvPr id="5" name="TextBox 4">
            <a:extLst>
              <a:ext uri="{FF2B5EF4-FFF2-40B4-BE49-F238E27FC236}">
                <a16:creationId xmlns:a16="http://schemas.microsoft.com/office/drawing/2014/main" id="{CB571692-AABD-2F43-852B-02A067F9DFC0}"/>
              </a:ext>
            </a:extLst>
          </p:cNvPr>
          <p:cNvSpPr txBox="1"/>
          <p:nvPr/>
        </p:nvSpPr>
        <p:spPr>
          <a:xfrm>
            <a:off x="5313991" y="4618299"/>
            <a:ext cx="1564018" cy="461665"/>
          </a:xfrm>
          <a:prstGeom prst="rect">
            <a:avLst/>
          </a:prstGeom>
          <a:noFill/>
        </p:spPr>
        <p:txBody>
          <a:bodyPr wrap="none" rtlCol="0">
            <a:spAutoFit/>
          </a:bodyPr>
          <a:lstStyle/>
          <a:p>
            <a:r>
              <a:rPr lang="en-US" sz="2400"/>
              <a:t>Greg Janée</a:t>
            </a:r>
          </a:p>
        </p:txBody>
      </p:sp>
    </p:spTree>
    <p:extLst>
      <p:ext uri="{BB962C8B-B14F-4D97-AF65-F5344CB8AC3E}">
        <p14:creationId xmlns:p14="http://schemas.microsoft.com/office/powerpoint/2010/main" val="148560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1234A-A49C-164D-884E-458F46A81C68}"/>
              </a:ext>
            </a:extLst>
          </p:cNvPr>
          <p:cNvSpPr>
            <a:spLocks noGrp="1"/>
          </p:cNvSpPr>
          <p:nvPr>
            <p:ph type="sldNum" sz="quarter" idx="12"/>
          </p:nvPr>
        </p:nvSpPr>
        <p:spPr/>
        <p:txBody>
          <a:bodyPr/>
          <a:lstStyle/>
          <a:p>
            <a:fld id="{B1CEE82F-2544-CA44-B071-E7AA4627C40D}" type="slidenum">
              <a:rPr lang="en-US"/>
              <a:t>10</a:t>
            </a:fld>
            <a:endParaRPr lang="en-US" dirty="0"/>
          </a:p>
        </p:txBody>
      </p:sp>
      <p:sp>
        <p:nvSpPr>
          <p:cNvPr id="3" name="TextBox 2">
            <a:extLst>
              <a:ext uri="{FF2B5EF4-FFF2-40B4-BE49-F238E27FC236}">
                <a16:creationId xmlns:a16="http://schemas.microsoft.com/office/drawing/2014/main" id="{104DBF2F-440C-0C43-85FC-89A5726F6247}"/>
              </a:ext>
            </a:extLst>
          </p:cNvPr>
          <p:cNvSpPr txBox="1"/>
          <p:nvPr/>
        </p:nvSpPr>
        <p:spPr>
          <a:xfrm>
            <a:off x="1782500" y="663490"/>
            <a:ext cx="7662441" cy="4893647"/>
          </a:xfrm>
          <a:prstGeom prst="rect">
            <a:avLst/>
          </a:prstGeom>
          <a:noFill/>
        </p:spPr>
        <p:txBody>
          <a:bodyPr wrap="square" rtlCol="0">
            <a:spAutoFit/>
          </a:bodyPr>
          <a:lstStyle/>
          <a:p>
            <a:r>
              <a:rPr lang="en-US" sz="2400"/>
              <a:t>Digital preservation is a complex, multilayered exercise in social cooperation extended in time.   Preserving digital content will require a series of handoffs, occurring repeatedly </a:t>
            </a:r>
            <a:r>
              <a:rPr lang="en-US" sz="2400">
                <a:highlight>
                  <a:srgbClr val="FFFF00"/>
                </a:highlight>
              </a:rPr>
              <a:t>at many levels: between different types of media and storage subsystems, different object frameworks and organizational schemes, different repository systems, different institutions and policy regimes, and different application communities with diverse assumptions and interests</a:t>
            </a:r>
            <a:r>
              <a:rPr lang="en-US" sz="2400"/>
              <a:t>.   The design of such an “archive relay” for digital content must focus on achieving the kind of interoperability that maximizes the ease with which such handoffs can successfully be made...</a:t>
            </a:r>
          </a:p>
          <a:p>
            <a:endParaRPr lang="en-US" sz="2400"/>
          </a:p>
        </p:txBody>
      </p:sp>
      <p:sp>
        <p:nvSpPr>
          <p:cNvPr id="4" name="TextBox 3">
            <a:extLst>
              <a:ext uri="{FF2B5EF4-FFF2-40B4-BE49-F238E27FC236}">
                <a16:creationId xmlns:a16="http://schemas.microsoft.com/office/drawing/2014/main" id="{FF3F163F-2532-B047-B543-354B55BB8846}"/>
              </a:ext>
            </a:extLst>
          </p:cNvPr>
          <p:cNvSpPr txBox="1"/>
          <p:nvPr/>
        </p:nvSpPr>
        <p:spPr>
          <a:xfrm>
            <a:off x="4228619" y="5303023"/>
            <a:ext cx="6347443" cy="738664"/>
          </a:xfrm>
          <a:prstGeom prst="rect">
            <a:avLst/>
          </a:prstGeom>
          <a:noFill/>
        </p:spPr>
        <p:txBody>
          <a:bodyPr wrap="none" rtlCol="0">
            <a:spAutoFit/>
          </a:bodyPr>
          <a:lstStyle/>
          <a:p>
            <a:r>
              <a:rPr lang="en-US" sz="1400"/>
              <a:t>Janée, Greg,  James Frew, and Terry Moore.  2009.  “Relay-supporting</a:t>
            </a:r>
          </a:p>
          <a:p>
            <a:r>
              <a:rPr lang="en-US" sz="1400"/>
              <a:t>Archives: Requirements and Progress.”  </a:t>
            </a:r>
            <a:r>
              <a:rPr lang="en-US" sz="1400" i="1"/>
              <a:t>International Journal of Digital Curation</a:t>
            </a:r>
            <a:r>
              <a:rPr lang="en-US" sz="1400"/>
              <a:t> </a:t>
            </a:r>
            <a:r>
              <a:rPr lang="en-US" sz="1400" b="1"/>
              <a:t>4</a:t>
            </a:r>
            <a:r>
              <a:rPr lang="en-US" sz="1400"/>
              <a:t>(1).</a:t>
            </a:r>
          </a:p>
          <a:p>
            <a:r>
              <a:rPr lang="en-US" sz="1400"/>
              <a:t>doi:10.2218/ijdc.v4i1.78</a:t>
            </a:r>
          </a:p>
        </p:txBody>
      </p:sp>
    </p:spTree>
    <p:extLst>
      <p:ext uri="{BB962C8B-B14F-4D97-AF65-F5344CB8AC3E}">
        <p14:creationId xmlns:p14="http://schemas.microsoft.com/office/powerpoint/2010/main" val="163271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1234A-A49C-164D-884E-458F46A81C68}"/>
              </a:ext>
            </a:extLst>
          </p:cNvPr>
          <p:cNvSpPr>
            <a:spLocks noGrp="1"/>
          </p:cNvSpPr>
          <p:nvPr>
            <p:ph type="sldNum" sz="quarter" idx="12"/>
          </p:nvPr>
        </p:nvSpPr>
        <p:spPr/>
        <p:txBody>
          <a:bodyPr/>
          <a:lstStyle/>
          <a:p>
            <a:fld id="{B1CEE82F-2544-CA44-B071-E7AA4627C40D}" type="slidenum">
              <a:rPr lang="en-US"/>
              <a:t>11</a:t>
            </a:fld>
            <a:endParaRPr lang="en-US" dirty="0"/>
          </a:p>
        </p:txBody>
      </p:sp>
      <p:sp>
        <p:nvSpPr>
          <p:cNvPr id="3" name="TextBox 2">
            <a:extLst>
              <a:ext uri="{FF2B5EF4-FFF2-40B4-BE49-F238E27FC236}">
                <a16:creationId xmlns:a16="http://schemas.microsoft.com/office/drawing/2014/main" id="{104DBF2F-440C-0C43-85FC-89A5726F6247}"/>
              </a:ext>
            </a:extLst>
          </p:cNvPr>
          <p:cNvSpPr txBox="1"/>
          <p:nvPr/>
        </p:nvSpPr>
        <p:spPr>
          <a:xfrm>
            <a:off x="1782500" y="663490"/>
            <a:ext cx="7662441" cy="4893647"/>
          </a:xfrm>
          <a:prstGeom prst="rect">
            <a:avLst/>
          </a:prstGeom>
          <a:noFill/>
        </p:spPr>
        <p:txBody>
          <a:bodyPr wrap="square" rtlCol="0">
            <a:spAutoFit/>
          </a:bodyPr>
          <a:lstStyle/>
          <a:p>
            <a:r>
              <a:rPr lang="en-US" sz="2400"/>
              <a:t>Digital preservation is a complex, multilayered exercise in social cooperation extended in time.   Preserving digital content will require a series of handoffs, occurring repeatedly at many levels: between different types of media and storage subsystems, different object frameworks and organizational schemes, different repository systems, different institutions and policy regimes, and different application communities with diverse assumptions and interests.   </a:t>
            </a:r>
            <a:r>
              <a:rPr lang="en-US" sz="2400">
                <a:highlight>
                  <a:srgbClr val="FFFF00"/>
                </a:highlight>
              </a:rPr>
              <a:t>The design of such an “archive relay” for digital content must focus on achieving the kind of interoperability that maximizes the ease with which such handoffs can successfully be made...</a:t>
            </a:r>
          </a:p>
          <a:p>
            <a:endParaRPr lang="en-US" sz="2400"/>
          </a:p>
        </p:txBody>
      </p:sp>
      <p:sp>
        <p:nvSpPr>
          <p:cNvPr id="4" name="TextBox 3">
            <a:extLst>
              <a:ext uri="{FF2B5EF4-FFF2-40B4-BE49-F238E27FC236}">
                <a16:creationId xmlns:a16="http://schemas.microsoft.com/office/drawing/2014/main" id="{FF3F163F-2532-B047-B543-354B55BB8846}"/>
              </a:ext>
            </a:extLst>
          </p:cNvPr>
          <p:cNvSpPr txBox="1"/>
          <p:nvPr/>
        </p:nvSpPr>
        <p:spPr>
          <a:xfrm>
            <a:off x="4228619" y="5303023"/>
            <a:ext cx="6347443" cy="738664"/>
          </a:xfrm>
          <a:prstGeom prst="rect">
            <a:avLst/>
          </a:prstGeom>
          <a:noFill/>
        </p:spPr>
        <p:txBody>
          <a:bodyPr wrap="none" rtlCol="0">
            <a:spAutoFit/>
          </a:bodyPr>
          <a:lstStyle/>
          <a:p>
            <a:r>
              <a:rPr lang="en-US" sz="1400"/>
              <a:t>Janée, Greg,  James Frew, and Terry Moore.  2009.  “Relay-supporting</a:t>
            </a:r>
          </a:p>
          <a:p>
            <a:r>
              <a:rPr lang="en-US" sz="1400"/>
              <a:t>Archives: Requirements and Progress.”  </a:t>
            </a:r>
            <a:r>
              <a:rPr lang="en-US" sz="1400" i="1"/>
              <a:t>International Journal of Digital Curation</a:t>
            </a:r>
            <a:r>
              <a:rPr lang="en-US" sz="1400"/>
              <a:t> </a:t>
            </a:r>
            <a:r>
              <a:rPr lang="en-US" sz="1400" b="1"/>
              <a:t>4</a:t>
            </a:r>
            <a:r>
              <a:rPr lang="en-US" sz="1400"/>
              <a:t>(1).</a:t>
            </a:r>
          </a:p>
          <a:p>
            <a:r>
              <a:rPr lang="en-US" sz="1400"/>
              <a:t>doi:10.2218/ijdc.v4i1.78</a:t>
            </a:r>
          </a:p>
        </p:txBody>
      </p:sp>
    </p:spTree>
    <p:extLst>
      <p:ext uri="{BB962C8B-B14F-4D97-AF65-F5344CB8AC3E}">
        <p14:creationId xmlns:p14="http://schemas.microsoft.com/office/powerpoint/2010/main" val="276956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24DDB-F64B-CD4F-940D-20968E35D64C}"/>
              </a:ext>
            </a:extLst>
          </p:cNvPr>
          <p:cNvSpPr>
            <a:spLocks noGrp="1"/>
          </p:cNvSpPr>
          <p:nvPr>
            <p:ph type="sldNum" sz="quarter" idx="12"/>
          </p:nvPr>
        </p:nvSpPr>
        <p:spPr/>
        <p:txBody>
          <a:bodyPr/>
          <a:lstStyle/>
          <a:p>
            <a:fld id="{B1CEE82F-2544-CA44-B071-E7AA4627C40D}" type="slidenum">
              <a:rPr lang="en-US"/>
              <a:t>12</a:t>
            </a:fld>
            <a:endParaRPr lang="en-US" dirty="0"/>
          </a:p>
        </p:txBody>
      </p:sp>
      <p:cxnSp>
        <p:nvCxnSpPr>
          <p:cNvPr id="7" name="Straight Arrow Connector 6">
            <a:extLst>
              <a:ext uri="{FF2B5EF4-FFF2-40B4-BE49-F238E27FC236}">
                <a16:creationId xmlns:a16="http://schemas.microsoft.com/office/drawing/2014/main" id="{8D39A2D7-B2F3-C24F-A2F6-96E7E7E6D7FD}"/>
              </a:ext>
            </a:extLst>
          </p:cNvPr>
          <p:cNvCxnSpPr>
            <a:cxnSpLocks/>
          </p:cNvCxnSpPr>
          <p:nvPr/>
        </p:nvCxnSpPr>
        <p:spPr>
          <a:xfrm>
            <a:off x="675958" y="3429000"/>
            <a:ext cx="1084008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A14E651-7501-FF4F-BBA9-8B78F58569BC}"/>
              </a:ext>
            </a:extLst>
          </p:cNvPr>
          <p:cNvSpPr txBox="1"/>
          <p:nvPr/>
        </p:nvSpPr>
        <p:spPr>
          <a:xfrm rot="18900000">
            <a:off x="909524" y="2603696"/>
            <a:ext cx="983848" cy="523220"/>
          </a:xfrm>
          <a:prstGeom prst="rect">
            <a:avLst/>
          </a:prstGeom>
          <a:noFill/>
        </p:spPr>
        <p:txBody>
          <a:bodyPr wrap="square" rtlCol="0">
            <a:spAutoFit/>
          </a:bodyPr>
          <a:lstStyle/>
          <a:p>
            <a:r>
              <a:rPr lang="en-US" sz="2800"/>
              <a:t>ADL I</a:t>
            </a:r>
          </a:p>
        </p:txBody>
      </p:sp>
      <p:sp>
        <p:nvSpPr>
          <p:cNvPr id="19" name="Oval 18">
            <a:extLst>
              <a:ext uri="{FF2B5EF4-FFF2-40B4-BE49-F238E27FC236}">
                <a16:creationId xmlns:a16="http://schemas.microsoft.com/office/drawing/2014/main" id="{3D9526E1-8E21-3D4C-BB0F-784AFA869ABC}"/>
              </a:ext>
            </a:extLst>
          </p:cNvPr>
          <p:cNvSpPr/>
          <p:nvPr/>
        </p:nvSpPr>
        <p:spPr>
          <a:xfrm>
            <a:off x="868618" y="3285763"/>
            <a:ext cx="286473" cy="28346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26CCA6-04F8-254F-8A4E-5B02B5FB9724}"/>
              </a:ext>
            </a:extLst>
          </p:cNvPr>
          <p:cNvSpPr/>
          <p:nvPr/>
        </p:nvSpPr>
        <p:spPr>
          <a:xfrm>
            <a:off x="3342836"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27F9D3-15E2-ED4E-A989-0C50CB880FF7}"/>
              </a:ext>
            </a:extLst>
          </p:cNvPr>
          <p:cNvSpPr/>
          <p:nvPr/>
        </p:nvSpPr>
        <p:spPr>
          <a:xfrm>
            <a:off x="4579945"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BA3F4F-A7FF-5C4D-A5B3-255F44628C31}"/>
              </a:ext>
            </a:extLst>
          </p:cNvPr>
          <p:cNvSpPr/>
          <p:nvPr/>
        </p:nvSpPr>
        <p:spPr>
          <a:xfrm>
            <a:off x="5817054"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0BC19A7-ACD2-504B-AFB3-CE65F8421BB9}"/>
              </a:ext>
            </a:extLst>
          </p:cNvPr>
          <p:cNvSpPr/>
          <p:nvPr/>
        </p:nvSpPr>
        <p:spPr>
          <a:xfrm>
            <a:off x="7054163"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0EBDF1-1861-8943-8EF3-0F6B01E4C616}"/>
              </a:ext>
            </a:extLst>
          </p:cNvPr>
          <p:cNvSpPr/>
          <p:nvPr/>
        </p:nvSpPr>
        <p:spPr>
          <a:xfrm>
            <a:off x="8291272"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AE092E-3B0D-7445-9066-366B0018B144}"/>
              </a:ext>
            </a:extLst>
          </p:cNvPr>
          <p:cNvSpPr/>
          <p:nvPr/>
        </p:nvSpPr>
        <p:spPr>
          <a:xfrm>
            <a:off x="9528381"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A770A67-0078-4649-B93A-D75E210F60AB}"/>
              </a:ext>
            </a:extLst>
          </p:cNvPr>
          <p:cNvSpPr txBox="1"/>
          <p:nvPr/>
        </p:nvSpPr>
        <p:spPr>
          <a:xfrm rot="18900000">
            <a:off x="10806395" y="2603696"/>
            <a:ext cx="983848" cy="523220"/>
          </a:xfrm>
          <a:prstGeom prst="rect">
            <a:avLst/>
          </a:prstGeom>
          <a:noFill/>
        </p:spPr>
        <p:txBody>
          <a:bodyPr wrap="square" rtlCol="0">
            <a:spAutoFit/>
          </a:bodyPr>
          <a:lstStyle/>
          <a:p>
            <a:r>
              <a:rPr lang="en-US" sz="2800"/>
              <a:t>?</a:t>
            </a:r>
          </a:p>
        </p:txBody>
      </p:sp>
      <p:sp>
        <p:nvSpPr>
          <p:cNvPr id="27" name="Oval 26">
            <a:extLst>
              <a:ext uri="{FF2B5EF4-FFF2-40B4-BE49-F238E27FC236}">
                <a16:creationId xmlns:a16="http://schemas.microsoft.com/office/drawing/2014/main" id="{421BEE0E-284A-F144-A125-CAAB57207C11}"/>
              </a:ext>
            </a:extLst>
          </p:cNvPr>
          <p:cNvSpPr/>
          <p:nvPr/>
        </p:nvSpPr>
        <p:spPr>
          <a:xfrm>
            <a:off x="10765489"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5D2D91-316E-924A-90FC-63A2CC69835A}"/>
              </a:ext>
            </a:extLst>
          </p:cNvPr>
          <p:cNvSpPr/>
          <p:nvPr/>
        </p:nvSpPr>
        <p:spPr>
          <a:xfrm>
            <a:off x="2105727" y="3285763"/>
            <a:ext cx="286473" cy="28647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C72FC5-8418-CE41-930A-869037351C08}"/>
              </a:ext>
            </a:extLst>
          </p:cNvPr>
          <p:cNvSpPr txBox="1"/>
          <p:nvPr/>
        </p:nvSpPr>
        <p:spPr>
          <a:xfrm rot="18900000">
            <a:off x="2124096" y="2549288"/>
            <a:ext cx="1137738" cy="523220"/>
          </a:xfrm>
          <a:prstGeom prst="rect">
            <a:avLst/>
          </a:prstGeom>
          <a:noFill/>
        </p:spPr>
        <p:txBody>
          <a:bodyPr wrap="square" rtlCol="0">
            <a:spAutoFit/>
          </a:bodyPr>
          <a:lstStyle/>
          <a:p>
            <a:r>
              <a:rPr lang="en-US" sz="2800"/>
              <a:t>ADL II</a:t>
            </a:r>
          </a:p>
        </p:txBody>
      </p:sp>
      <p:sp>
        <p:nvSpPr>
          <p:cNvPr id="2" name="TextBox 1">
            <a:extLst>
              <a:ext uri="{FF2B5EF4-FFF2-40B4-BE49-F238E27FC236}">
                <a16:creationId xmlns:a16="http://schemas.microsoft.com/office/drawing/2014/main" id="{E5D42C8C-5F73-A14D-B906-E9F0706B3DA4}"/>
              </a:ext>
            </a:extLst>
          </p:cNvPr>
          <p:cNvSpPr txBox="1"/>
          <p:nvPr/>
        </p:nvSpPr>
        <p:spPr>
          <a:xfrm>
            <a:off x="1021044" y="2577877"/>
            <a:ext cx="629330" cy="830997"/>
          </a:xfrm>
          <a:prstGeom prst="rect">
            <a:avLst/>
          </a:prstGeom>
          <a:noFill/>
        </p:spPr>
        <p:txBody>
          <a:bodyPr wrap="square" rtlCol="0">
            <a:spAutoFit/>
          </a:bodyPr>
          <a:lstStyle/>
          <a:p>
            <a:r>
              <a:rPr lang="en-US" sz="4800">
                <a:solidFill>
                  <a:srgbClr val="FF0000"/>
                </a:solidFill>
              </a:rPr>
              <a:t>✘</a:t>
            </a:r>
          </a:p>
        </p:txBody>
      </p:sp>
      <p:sp>
        <p:nvSpPr>
          <p:cNvPr id="9" name="TextBox 8">
            <a:extLst>
              <a:ext uri="{FF2B5EF4-FFF2-40B4-BE49-F238E27FC236}">
                <a16:creationId xmlns:a16="http://schemas.microsoft.com/office/drawing/2014/main" id="{D6CC938C-D55C-C74B-BF50-859835CBB2CE}"/>
              </a:ext>
            </a:extLst>
          </p:cNvPr>
          <p:cNvSpPr txBox="1"/>
          <p:nvPr/>
        </p:nvSpPr>
        <p:spPr>
          <a:xfrm rot="18900000">
            <a:off x="3360975" y="2548732"/>
            <a:ext cx="1139310" cy="523220"/>
          </a:xfrm>
          <a:prstGeom prst="rect">
            <a:avLst/>
          </a:prstGeom>
          <a:noFill/>
        </p:spPr>
        <p:txBody>
          <a:bodyPr wrap="square" rtlCol="0">
            <a:spAutoFit/>
          </a:bodyPr>
          <a:lstStyle/>
          <a:p>
            <a:r>
              <a:rPr lang="en-US" sz="2800"/>
              <a:t>ADL III</a:t>
            </a:r>
          </a:p>
        </p:txBody>
      </p:sp>
      <p:sp>
        <p:nvSpPr>
          <p:cNvPr id="38" name="TextBox 37">
            <a:extLst>
              <a:ext uri="{FF2B5EF4-FFF2-40B4-BE49-F238E27FC236}">
                <a16:creationId xmlns:a16="http://schemas.microsoft.com/office/drawing/2014/main" id="{55A4CCFC-E2A2-F043-AC31-8C9B3F8BD73F}"/>
              </a:ext>
            </a:extLst>
          </p:cNvPr>
          <p:cNvSpPr txBox="1"/>
          <p:nvPr/>
        </p:nvSpPr>
        <p:spPr>
          <a:xfrm>
            <a:off x="2249425" y="2577877"/>
            <a:ext cx="629330" cy="830997"/>
          </a:xfrm>
          <a:prstGeom prst="rect">
            <a:avLst/>
          </a:prstGeom>
          <a:noFill/>
        </p:spPr>
        <p:txBody>
          <a:bodyPr wrap="square" rtlCol="0">
            <a:spAutoFit/>
          </a:bodyPr>
          <a:lstStyle/>
          <a:p>
            <a:r>
              <a:rPr lang="en-US" sz="4800">
                <a:solidFill>
                  <a:srgbClr val="FF0000"/>
                </a:solidFill>
              </a:rPr>
              <a:t>✘</a:t>
            </a:r>
          </a:p>
        </p:txBody>
      </p:sp>
      <p:sp>
        <p:nvSpPr>
          <p:cNvPr id="10" name="TextBox 9">
            <a:extLst>
              <a:ext uri="{FF2B5EF4-FFF2-40B4-BE49-F238E27FC236}">
                <a16:creationId xmlns:a16="http://schemas.microsoft.com/office/drawing/2014/main" id="{0C45A0B5-07F3-1342-8CDC-D981C4E52CEE}"/>
              </a:ext>
            </a:extLst>
          </p:cNvPr>
          <p:cNvSpPr txBox="1"/>
          <p:nvPr/>
        </p:nvSpPr>
        <p:spPr>
          <a:xfrm rot="18900000">
            <a:off x="4595901" y="2543463"/>
            <a:ext cx="1154213" cy="523220"/>
          </a:xfrm>
          <a:prstGeom prst="rect">
            <a:avLst/>
          </a:prstGeom>
          <a:noFill/>
        </p:spPr>
        <p:txBody>
          <a:bodyPr wrap="square" rtlCol="0">
            <a:spAutoFit/>
          </a:bodyPr>
          <a:lstStyle/>
          <a:p>
            <a:r>
              <a:rPr lang="en-US" sz="2800"/>
              <a:t>ADL IV</a:t>
            </a:r>
          </a:p>
        </p:txBody>
      </p:sp>
      <p:sp>
        <p:nvSpPr>
          <p:cNvPr id="39" name="TextBox 38">
            <a:extLst>
              <a:ext uri="{FF2B5EF4-FFF2-40B4-BE49-F238E27FC236}">
                <a16:creationId xmlns:a16="http://schemas.microsoft.com/office/drawing/2014/main" id="{A436ED3F-7C6E-B949-97F8-482E806C285A}"/>
              </a:ext>
            </a:extLst>
          </p:cNvPr>
          <p:cNvSpPr txBox="1"/>
          <p:nvPr/>
        </p:nvSpPr>
        <p:spPr>
          <a:xfrm>
            <a:off x="3477806" y="2577877"/>
            <a:ext cx="629330" cy="830997"/>
          </a:xfrm>
          <a:prstGeom prst="rect">
            <a:avLst/>
          </a:prstGeom>
          <a:noFill/>
        </p:spPr>
        <p:txBody>
          <a:bodyPr wrap="square" rtlCol="0">
            <a:spAutoFit/>
          </a:bodyPr>
          <a:lstStyle/>
          <a:p>
            <a:r>
              <a:rPr lang="en-US" sz="4800">
                <a:solidFill>
                  <a:srgbClr val="FF0000"/>
                </a:solidFill>
              </a:rPr>
              <a:t>✘</a:t>
            </a:r>
          </a:p>
        </p:txBody>
      </p:sp>
      <p:sp>
        <p:nvSpPr>
          <p:cNvPr id="11" name="TextBox 10">
            <a:extLst>
              <a:ext uri="{FF2B5EF4-FFF2-40B4-BE49-F238E27FC236}">
                <a16:creationId xmlns:a16="http://schemas.microsoft.com/office/drawing/2014/main" id="{EF2FF1E8-243B-BC40-883E-0400826FD801}"/>
              </a:ext>
            </a:extLst>
          </p:cNvPr>
          <p:cNvSpPr txBox="1"/>
          <p:nvPr/>
        </p:nvSpPr>
        <p:spPr>
          <a:xfrm rot="18900000">
            <a:off x="5824039" y="2521806"/>
            <a:ext cx="1215469" cy="523220"/>
          </a:xfrm>
          <a:prstGeom prst="rect">
            <a:avLst/>
          </a:prstGeom>
          <a:noFill/>
        </p:spPr>
        <p:txBody>
          <a:bodyPr wrap="square" rtlCol="0">
            <a:spAutoFit/>
          </a:bodyPr>
          <a:lstStyle/>
          <a:p>
            <a:r>
              <a:rPr lang="en-US" sz="2800"/>
              <a:t>ADEPT</a:t>
            </a:r>
          </a:p>
        </p:txBody>
      </p:sp>
      <p:sp>
        <p:nvSpPr>
          <p:cNvPr id="40" name="TextBox 39">
            <a:extLst>
              <a:ext uri="{FF2B5EF4-FFF2-40B4-BE49-F238E27FC236}">
                <a16:creationId xmlns:a16="http://schemas.microsoft.com/office/drawing/2014/main" id="{E17327D8-9FD7-5B49-9558-BC5BD192F027}"/>
              </a:ext>
            </a:extLst>
          </p:cNvPr>
          <p:cNvSpPr txBox="1"/>
          <p:nvPr/>
        </p:nvSpPr>
        <p:spPr>
          <a:xfrm>
            <a:off x="4706187" y="2577877"/>
            <a:ext cx="629330" cy="830997"/>
          </a:xfrm>
          <a:prstGeom prst="rect">
            <a:avLst/>
          </a:prstGeom>
          <a:noFill/>
        </p:spPr>
        <p:txBody>
          <a:bodyPr wrap="square" rtlCol="0">
            <a:spAutoFit/>
          </a:bodyPr>
          <a:lstStyle/>
          <a:p>
            <a:r>
              <a:rPr lang="en-US" sz="4800">
                <a:solidFill>
                  <a:srgbClr val="FF0000"/>
                </a:solidFill>
              </a:rPr>
              <a:t>✘</a:t>
            </a:r>
          </a:p>
        </p:txBody>
      </p:sp>
      <p:sp>
        <p:nvSpPr>
          <p:cNvPr id="12" name="TextBox 11">
            <a:extLst>
              <a:ext uri="{FF2B5EF4-FFF2-40B4-BE49-F238E27FC236}">
                <a16:creationId xmlns:a16="http://schemas.microsoft.com/office/drawing/2014/main" id="{A0D154F5-79E5-9A4B-A619-A2DB93D4A035}"/>
              </a:ext>
            </a:extLst>
          </p:cNvPr>
          <p:cNvSpPr txBox="1"/>
          <p:nvPr/>
        </p:nvSpPr>
        <p:spPr>
          <a:xfrm rot="18900000">
            <a:off x="7060057" y="2519172"/>
            <a:ext cx="1222920" cy="523220"/>
          </a:xfrm>
          <a:prstGeom prst="rect">
            <a:avLst/>
          </a:prstGeom>
          <a:noFill/>
        </p:spPr>
        <p:txBody>
          <a:bodyPr wrap="square" rtlCol="0">
            <a:spAutoFit/>
          </a:bodyPr>
          <a:lstStyle/>
          <a:p>
            <a:r>
              <a:rPr lang="en-US" sz="2800"/>
              <a:t>NGDA</a:t>
            </a:r>
          </a:p>
        </p:txBody>
      </p:sp>
      <p:sp>
        <p:nvSpPr>
          <p:cNvPr id="41" name="TextBox 40">
            <a:extLst>
              <a:ext uri="{FF2B5EF4-FFF2-40B4-BE49-F238E27FC236}">
                <a16:creationId xmlns:a16="http://schemas.microsoft.com/office/drawing/2014/main" id="{EE313942-D3BB-934A-ABD5-CC907609A342}"/>
              </a:ext>
            </a:extLst>
          </p:cNvPr>
          <p:cNvSpPr txBox="1"/>
          <p:nvPr/>
        </p:nvSpPr>
        <p:spPr>
          <a:xfrm>
            <a:off x="5934568" y="2577877"/>
            <a:ext cx="629330" cy="830997"/>
          </a:xfrm>
          <a:prstGeom prst="rect">
            <a:avLst/>
          </a:prstGeom>
          <a:noFill/>
        </p:spPr>
        <p:txBody>
          <a:bodyPr wrap="square" rtlCol="0">
            <a:spAutoFit/>
          </a:bodyPr>
          <a:lstStyle/>
          <a:p>
            <a:r>
              <a:rPr lang="en-US" sz="4800">
                <a:solidFill>
                  <a:srgbClr val="FF0000"/>
                </a:solidFill>
              </a:rPr>
              <a:t>✘</a:t>
            </a:r>
          </a:p>
        </p:txBody>
      </p:sp>
      <p:sp>
        <p:nvSpPr>
          <p:cNvPr id="13" name="TextBox 12">
            <a:extLst>
              <a:ext uri="{FF2B5EF4-FFF2-40B4-BE49-F238E27FC236}">
                <a16:creationId xmlns:a16="http://schemas.microsoft.com/office/drawing/2014/main" id="{8207C04E-B2B3-8748-ADFB-9E3CB6888A90}"/>
              </a:ext>
            </a:extLst>
          </p:cNvPr>
          <p:cNvSpPr txBox="1"/>
          <p:nvPr/>
        </p:nvSpPr>
        <p:spPr>
          <a:xfrm rot="18900000">
            <a:off x="8332178" y="2603696"/>
            <a:ext cx="983848" cy="523220"/>
          </a:xfrm>
          <a:prstGeom prst="rect">
            <a:avLst/>
          </a:prstGeom>
          <a:noFill/>
        </p:spPr>
        <p:txBody>
          <a:bodyPr wrap="square" rtlCol="0">
            <a:spAutoFit/>
          </a:bodyPr>
          <a:lstStyle/>
          <a:p>
            <a:r>
              <a:rPr lang="en-US" sz="2800"/>
              <a:t>ADRL</a:t>
            </a:r>
          </a:p>
        </p:txBody>
      </p:sp>
      <p:sp>
        <p:nvSpPr>
          <p:cNvPr id="42" name="TextBox 41">
            <a:extLst>
              <a:ext uri="{FF2B5EF4-FFF2-40B4-BE49-F238E27FC236}">
                <a16:creationId xmlns:a16="http://schemas.microsoft.com/office/drawing/2014/main" id="{D6CB9003-2603-C448-A068-BFE4C88FE52F}"/>
              </a:ext>
            </a:extLst>
          </p:cNvPr>
          <p:cNvSpPr txBox="1"/>
          <p:nvPr/>
        </p:nvSpPr>
        <p:spPr>
          <a:xfrm>
            <a:off x="7162949" y="2577877"/>
            <a:ext cx="629330" cy="830997"/>
          </a:xfrm>
          <a:prstGeom prst="rect">
            <a:avLst/>
          </a:prstGeom>
          <a:noFill/>
        </p:spPr>
        <p:txBody>
          <a:bodyPr wrap="square" rtlCol="0">
            <a:spAutoFit/>
          </a:bodyPr>
          <a:lstStyle/>
          <a:p>
            <a:r>
              <a:rPr lang="en-US" sz="4800">
                <a:solidFill>
                  <a:srgbClr val="FF0000"/>
                </a:solidFill>
              </a:rPr>
              <a:t>✘</a:t>
            </a:r>
          </a:p>
        </p:txBody>
      </p:sp>
      <p:sp>
        <p:nvSpPr>
          <p:cNvPr id="14" name="TextBox 13">
            <a:extLst>
              <a:ext uri="{FF2B5EF4-FFF2-40B4-BE49-F238E27FC236}">
                <a16:creationId xmlns:a16="http://schemas.microsoft.com/office/drawing/2014/main" id="{BD78CC7F-2085-C543-B7D4-7D690AD1D9B9}"/>
              </a:ext>
            </a:extLst>
          </p:cNvPr>
          <p:cNvSpPr txBox="1"/>
          <p:nvPr/>
        </p:nvSpPr>
        <p:spPr>
          <a:xfrm rot="18900000">
            <a:off x="9535366" y="2521806"/>
            <a:ext cx="1215469" cy="523220"/>
          </a:xfrm>
          <a:prstGeom prst="rect">
            <a:avLst/>
          </a:prstGeom>
          <a:noFill/>
        </p:spPr>
        <p:txBody>
          <a:bodyPr wrap="square" rtlCol="0">
            <a:spAutoFit/>
          </a:bodyPr>
          <a:lstStyle/>
          <a:p>
            <a:r>
              <a:rPr lang="en-US" sz="2800"/>
              <a:t>Comet</a:t>
            </a:r>
          </a:p>
        </p:txBody>
      </p:sp>
      <p:sp>
        <p:nvSpPr>
          <p:cNvPr id="43" name="TextBox 42">
            <a:extLst>
              <a:ext uri="{FF2B5EF4-FFF2-40B4-BE49-F238E27FC236}">
                <a16:creationId xmlns:a16="http://schemas.microsoft.com/office/drawing/2014/main" id="{AAFB604B-35DD-2943-9C54-EA6BD47FA452}"/>
              </a:ext>
            </a:extLst>
          </p:cNvPr>
          <p:cNvSpPr txBox="1"/>
          <p:nvPr/>
        </p:nvSpPr>
        <p:spPr>
          <a:xfrm>
            <a:off x="8391330" y="2577877"/>
            <a:ext cx="629330" cy="830997"/>
          </a:xfrm>
          <a:prstGeom prst="rect">
            <a:avLst/>
          </a:prstGeom>
          <a:noFill/>
        </p:spPr>
        <p:txBody>
          <a:bodyPr wrap="square" rtlCol="0">
            <a:spAutoFit/>
          </a:bodyPr>
          <a:lstStyle/>
          <a:p>
            <a:r>
              <a:rPr lang="en-US" sz="4800">
                <a:solidFill>
                  <a:srgbClr val="FF0000"/>
                </a:solidFill>
              </a:rPr>
              <a:t>✘</a:t>
            </a:r>
          </a:p>
        </p:txBody>
      </p:sp>
    </p:spTree>
    <p:extLst>
      <p:ext uri="{BB962C8B-B14F-4D97-AF65-F5344CB8AC3E}">
        <p14:creationId xmlns:p14="http://schemas.microsoft.com/office/powerpoint/2010/main" val="14249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8" grpId="0"/>
      <p:bldP spid="2" grpId="0"/>
      <p:bldP spid="9" grpId="0"/>
      <p:bldP spid="38" grpId="0"/>
      <p:bldP spid="10" grpId="0"/>
      <p:bldP spid="39" grpId="0"/>
      <p:bldP spid="11" grpId="0"/>
      <p:bldP spid="40" grpId="0"/>
      <p:bldP spid="12" grpId="0"/>
      <p:bldP spid="41" grpId="0"/>
      <p:bldP spid="13" grpId="0"/>
      <p:bldP spid="42" grpId="0"/>
      <p:bldP spid="14"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236ED-F3BB-9B47-8200-A49F615E2411}"/>
              </a:ext>
            </a:extLst>
          </p:cNvPr>
          <p:cNvSpPr>
            <a:spLocks noGrp="1"/>
          </p:cNvSpPr>
          <p:nvPr>
            <p:ph type="sldNum" sz="quarter" idx="12"/>
          </p:nvPr>
        </p:nvSpPr>
        <p:spPr/>
        <p:txBody>
          <a:bodyPr/>
          <a:lstStyle/>
          <a:p>
            <a:fld id="{B1CEE82F-2544-CA44-B071-E7AA4627C40D}" type="slidenum">
              <a:rPr lang="en-US"/>
              <a:t>13</a:t>
            </a:fld>
            <a:endParaRPr lang="en-US" dirty="0"/>
          </a:p>
        </p:txBody>
      </p:sp>
      <p:pic>
        <p:nvPicPr>
          <p:cNvPr id="4" name="Picture 3">
            <a:extLst>
              <a:ext uri="{FF2B5EF4-FFF2-40B4-BE49-F238E27FC236}">
                <a16:creationId xmlns:a16="http://schemas.microsoft.com/office/drawing/2014/main" id="{F07E91B4-4E6D-DF49-8072-BA49D5CF7AC9}"/>
              </a:ext>
            </a:extLst>
          </p:cNvPr>
          <p:cNvPicPr>
            <a:picLocks noChangeAspect="1"/>
          </p:cNvPicPr>
          <p:nvPr/>
        </p:nvPicPr>
        <p:blipFill>
          <a:blip r:embed="rId2"/>
          <a:stretch>
            <a:fillRect/>
          </a:stretch>
        </p:blipFill>
        <p:spPr>
          <a:xfrm>
            <a:off x="1396437" y="295958"/>
            <a:ext cx="9399126" cy="6266084"/>
          </a:xfrm>
          <a:prstGeom prst="rect">
            <a:avLst/>
          </a:prstGeom>
        </p:spPr>
      </p:pic>
    </p:spTree>
    <p:extLst>
      <p:ext uri="{BB962C8B-B14F-4D97-AF65-F5344CB8AC3E}">
        <p14:creationId xmlns:p14="http://schemas.microsoft.com/office/powerpoint/2010/main" val="222962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807F4-A9A2-BA46-8905-DDC6A1832B94}"/>
              </a:ext>
            </a:extLst>
          </p:cNvPr>
          <p:cNvSpPr>
            <a:spLocks noGrp="1"/>
          </p:cNvSpPr>
          <p:nvPr>
            <p:ph type="sldNum" sz="quarter" idx="12"/>
          </p:nvPr>
        </p:nvSpPr>
        <p:spPr/>
        <p:txBody>
          <a:bodyPr/>
          <a:lstStyle/>
          <a:p>
            <a:fld id="{B1CEE82F-2544-CA44-B071-E7AA4627C40D}" type="slidenum">
              <a:rPr lang="en-US"/>
              <a:t>14</a:t>
            </a:fld>
            <a:endParaRPr lang="en-US" dirty="0"/>
          </a:p>
        </p:txBody>
      </p:sp>
      <p:sp>
        <p:nvSpPr>
          <p:cNvPr id="3" name="Oval 2">
            <a:extLst>
              <a:ext uri="{FF2B5EF4-FFF2-40B4-BE49-F238E27FC236}">
                <a16:creationId xmlns:a16="http://schemas.microsoft.com/office/drawing/2014/main" id="{21CAD5CA-A1B0-D94C-A4FE-473D90BAC224}"/>
              </a:ext>
            </a:extLst>
          </p:cNvPr>
          <p:cNvSpPr/>
          <p:nvPr/>
        </p:nvSpPr>
        <p:spPr>
          <a:xfrm>
            <a:off x="3091284" y="1520178"/>
            <a:ext cx="6009432" cy="3817644"/>
          </a:xfrm>
          <a:prstGeom prst="ellipse">
            <a:avLst/>
          </a:prstGeom>
          <a:solidFill>
            <a:schemeClr val="accent1">
              <a:alpha val="2516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9A6689-EC3C-3544-B548-33068434DA36}"/>
              </a:ext>
            </a:extLst>
          </p:cNvPr>
          <p:cNvSpPr txBox="1"/>
          <p:nvPr/>
        </p:nvSpPr>
        <p:spPr>
          <a:xfrm>
            <a:off x="5602917" y="3105835"/>
            <a:ext cx="986167" cy="646331"/>
          </a:xfrm>
          <a:prstGeom prst="rect">
            <a:avLst/>
          </a:prstGeom>
          <a:noFill/>
        </p:spPr>
        <p:txBody>
          <a:bodyPr wrap="none" rtlCol="0">
            <a:spAutoFit/>
          </a:bodyPr>
          <a:lstStyle/>
          <a:p>
            <a:r>
              <a:rPr lang="en-US" sz="3600" b="1"/>
              <a:t>DSD</a:t>
            </a:r>
            <a:endParaRPr lang="en-US" sz="2800" b="1"/>
          </a:p>
        </p:txBody>
      </p:sp>
      <p:sp>
        <p:nvSpPr>
          <p:cNvPr id="5" name="TextBox 4">
            <a:extLst>
              <a:ext uri="{FF2B5EF4-FFF2-40B4-BE49-F238E27FC236}">
                <a16:creationId xmlns:a16="http://schemas.microsoft.com/office/drawing/2014/main" id="{8733C905-A3B8-3746-B42D-6908D21563BD}"/>
              </a:ext>
            </a:extLst>
          </p:cNvPr>
          <p:cNvSpPr txBox="1"/>
          <p:nvPr/>
        </p:nvSpPr>
        <p:spPr>
          <a:xfrm>
            <a:off x="3814744" y="2612176"/>
            <a:ext cx="1431097" cy="646331"/>
          </a:xfrm>
          <a:prstGeom prst="rect">
            <a:avLst/>
          </a:prstGeom>
          <a:noFill/>
        </p:spPr>
        <p:txBody>
          <a:bodyPr wrap="none" rtlCol="0">
            <a:spAutoFit/>
          </a:bodyPr>
          <a:lstStyle/>
          <a:p>
            <a:pPr algn="ctr"/>
            <a:r>
              <a:rPr lang="en-US"/>
              <a:t>systems</a:t>
            </a:r>
          </a:p>
          <a:p>
            <a:pPr algn="ctr"/>
            <a:r>
              <a:rPr lang="en-US"/>
              <a:t>development</a:t>
            </a:r>
          </a:p>
        </p:txBody>
      </p:sp>
      <p:sp>
        <p:nvSpPr>
          <p:cNvPr id="6" name="TextBox 5">
            <a:extLst>
              <a:ext uri="{FF2B5EF4-FFF2-40B4-BE49-F238E27FC236}">
                <a16:creationId xmlns:a16="http://schemas.microsoft.com/office/drawing/2014/main" id="{AECE64C9-E393-604A-977B-2F9100D1E510}"/>
              </a:ext>
            </a:extLst>
          </p:cNvPr>
          <p:cNvSpPr txBox="1"/>
          <p:nvPr/>
        </p:nvSpPr>
        <p:spPr>
          <a:xfrm>
            <a:off x="6778268" y="2596055"/>
            <a:ext cx="1719318" cy="646331"/>
          </a:xfrm>
          <a:prstGeom prst="rect">
            <a:avLst/>
          </a:prstGeom>
          <a:noFill/>
        </p:spPr>
        <p:txBody>
          <a:bodyPr wrap="none" rtlCol="0">
            <a:spAutoFit/>
          </a:bodyPr>
          <a:lstStyle/>
          <a:p>
            <a:pPr algn="ctr"/>
            <a:r>
              <a:rPr lang="en-US"/>
              <a:t>workflow</a:t>
            </a:r>
          </a:p>
          <a:p>
            <a:pPr algn="ctr"/>
            <a:r>
              <a:rPr lang="en-US"/>
              <a:t>co-development</a:t>
            </a:r>
          </a:p>
        </p:txBody>
      </p:sp>
      <p:sp>
        <p:nvSpPr>
          <p:cNvPr id="7" name="TextBox 6">
            <a:extLst>
              <a:ext uri="{FF2B5EF4-FFF2-40B4-BE49-F238E27FC236}">
                <a16:creationId xmlns:a16="http://schemas.microsoft.com/office/drawing/2014/main" id="{67F42E44-50B1-374E-B11A-1745994FF822}"/>
              </a:ext>
            </a:extLst>
          </p:cNvPr>
          <p:cNvSpPr txBox="1"/>
          <p:nvPr/>
        </p:nvSpPr>
        <p:spPr>
          <a:xfrm>
            <a:off x="7481780" y="3347979"/>
            <a:ext cx="1179298" cy="646331"/>
          </a:xfrm>
          <a:prstGeom prst="rect">
            <a:avLst/>
          </a:prstGeom>
          <a:noFill/>
        </p:spPr>
        <p:txBody>
          <a:bodyPr wrap="none" rtlCol="0">
            <a:spAutoFit/>
          </a:bodyPr>
          <a:lstStyle/>
          <a:p>
            <a:pPr algn="ctr"/>
            <a:r>
              <a:rPr lang="en-US"/>
              <a:t>education,</a:t>
            </a:r>
          </a:p>
          <a:p>
            <a:pPr algn="ctr"/>
            <a:r>
              <a:rPr lang="en-US"/>
              <a:t>training</a:t>
            </a:r>
          </a:p>
        </p:txBody>
      </p:sp>
      <p:sp>
        <p:nvSpPr>
          <p:cNvPr id="8" name="TextBox 7">
            <a:extLst>
              <a:ext uri="{FF2B5EF4-FFF2-40B4-BE49-F238E27FC236}">
                <a16:creationId xmlns:a16="http://schemas.microsoft.com/office/drawing/2014/main" id="{AE08B210-CDA3-8847-955F-FCC9E88C2A97}"/>
              </a:ext>
            </a:extLst>
          </p:cNvPr>
          <p:cNvSpPr txBox="1"/>
          <p:nvPr/>
        </p:nvSpPr>
        <p:spPr>
          <a:xfrm>
            <a:off x="6933016" y="4110893"/>
            <a:ext cx="1149354" cy="369332"/>
          </a:xfrm>
          <a:prstGeom prst="rect">
            <a:avLst/>
          </a:prstGeom>
          <a:noFill/>
        </p:spPr>
        <p:txBody>
          <a:bodyPr wrap="none" rtlCol="0">
            <a:spAutoFit/>
          </a:bodyPr>
          <a:lstStyle/>
          <a:p>
            <a:pPr algn="ctr"/>
            <a:r>
              <a:rPr lang="en-US"/>
              <a:t>consulting</a:t>
            </a:r>
          </a:p>
        </p:txBody>
      </p:sp>
      <p:sp>
        <p:nvSpPr>
          <p:cNvPr id="9" name="TextBox 8">
            <a:extLst>
              <a:ext uri="{FF2B5EF4-FFF2-40B4-BE49-F238E27FC236}">
                <a16:creationId xmlns:a16="http://schemas.microsoft.com/office/drawing/2014/main" id="{5C11D05A-23D1-1F42-86E1-60FCF4EF5312}"/>
              </a:ext>
            </a:extLst>
          </p:cNvPr>
          <p:cNvSpPr txBox="1"/>
          <p:nvPr/>
        </p:nvSpPr>
        <p:spPr>
          <a:xfrm>
            <a:off x="5421256" y="4432695"/>
            <a:ext cx="1369286" cy="646331"/>
          </a:xfrm>
          <a:prstGeom prst="rect">
            <a:avLst/>
          </a:prstGeom>
          <a:noFill/>
        </p:spPr>
        <p:txBody>
          <a:bodyPr wrap="none" rtlCol="0">
            <a:spAutoFit/>
          </a:bodyPr>
          <a:lstStyle/>
          <a:p>
            <a:pPr algn="ctr"/>
            <a:r>
              <a:rPr lang="en-US"/>
              <a:t>preservation</a:t>
            </a:r>
          </a:p>
          <a:p>
            <a:pPr algn="ctr"/>
            <a:r>
              <a:rPr lang="en-US"/>
              <a:t>expertise</a:t>
            </a:r>
          </a:p>
        </p:txBody>
      </p:sp>
      <p:sp>
        <p:nvSpPr>
          <p:cNvPr id="10" name="TextBox 9">
            <a:extLst>
              <a:ext uri="{FF2B5EF4-FFF2-40B4-BE49-F238E27FC236}">
                <a16:creationId xmlns:a16="http://schemas.microsoft.com/office/drawing/2014/main" id="{3A34B4E0-280E-EF4E-9C9E-4A37F24FCBD2}"/>
              </a:ext>
            </a:extLst>
          </p:cNvPr>
          <p:cNvSpPr txBox="1"/>
          <p:nvPr/>
        </p:nvSpPr>
        <p:spPr>
          <a:xfrm>
            <a:off x="3478766" y="3524096"/>
            <a:ext cx="1469826" cy="369332"/>
          </a:xfrm>
          <a:prstGeom prst="rect">
            <a:avLst/>
          </a:prstGeom>
          <a:noFill/>
        </p:spPr>
        <p:txBody>
          <a:bodyPr wrap="none" rtlCol="0">
            <a:spAutoFit/>
          </a:bodyPr>
          <a:lstStyle/>
          <a:p>
            <a:pPr algn="ctr"/>
            <a:r>
              <a:rPr lang="en-US"/>
              <a:t>infrastructure</a:t>
            </a:r>
          </a:p>
        </p:txBody>
      </p:sp>
      <p:sp>
        <p:nvSpPr>
          <p:cNvPr id="11" name="TextBox 10">
            <a:extLst>
              <a:ext uri="{FF2B5EF4-FFF2-40B4-BE49-F238E27FC236}">
                <a16:creationId xmlns:a16="http://schemas.microsoft.com/office/drawing/2014/main" id="{B2DBA173-168E-8445-A727-C5B9E70887D0}"/>
              </a:ext>
            </a:extLst>
          </p:cNvPr>
          <p:cNvSpPr txBox="1"/>
          <p:nvPr/>
        </p:nvSpPr>
        <p:spPr>
          <a:xfrm>
            <a:off x="4087879" y="4063363"/>
            <a:ext cx="1190903" cy="369332"/>
          </a:xfrm>
          <a:prstGeom prst="rect">
            <a:avLst/>
          </a:prstGeom>
          <a:noFill/>
        </p:spPr>
        <p:txBody>
          <a:bodyPr wrap="none" rtlCol="0">
            <a:spAutoFit/>
          </a:bodyPr>
          <a:lstStyle/>
          <a:p>
            <a:pPr algn="ctr"/>
            <a:r>
              <a:rPr lang="en-US"/>
              <a:t>operations</a:t>
            </a:r>
          </a:p>
        </p:txBody>
      </p:sp>
      <p:sp>
        <p:nvSpPr>
          <p:cNvPr id="12" name="TextBox 11">
            <a:extLst>
              <a:ext uri="{FF2B5EF4-FFF2-40B4-BE49-F238E27FC236}">
                <a16:creationId xmlns:a16="http://schemas.microsoft.com/office/drawing/2014/main" id="{9BD2EBFF-BA44-F04D-9B5E-71C06E6A6553}"/>
              </a:ext>
            </a:extLst>
          </p:cNvPr>
          <p:cNvSpPr txBox="1"/>
          <p:nvPr/>
        </p:nvSpPr>
        <p:spPr>
          <a:xfrm>
            <a:off x="5351470" y="1914851"/>
            <a:ext cx="1499578" cy="923330"/>
          </a:xfrm>
          <a:prstGeom prst="rect">
            <a:avLst/>
          </a:prstGeom>
          <a:noFill/>
        </p:spPr>
        <p:txBody>
          <a:bodyPr wrap="none" rtlCol="0">
            <a:spAutoFit/>
          </a:bodyPr>
          <a:lstStyle/>
          <a:p>
            <a:pPr algn="ctr"/>
            <a:r>
              <a:rPr lang="en-US" b="1">
                <a:solidFill>
                  <a:srgbClr val="FF0000"/>
                </a:solidFill>
              </a:rPr>
              <a:t>focus on</a:t>
            </a:r>
          </a:p>
          <a:p>
            <a:pPr algn="ctr"/>
            <a:r>
              <a:rPr lang="en-US" b="1">
                <a:solidFill>
                  <a:srgbClr val="FF0000"/>
                </a:solidFill>
              </a:rPr>
              <a:t>sustainability,</a:t>
            </a:r>
          </a:p>
          <a:p>
            <a:pPr algn="ctr"/>
            <a:r>
              <a:rPr lang="en-US" b="1">
                <a:solidFill>
                  <a:srgbClr val="FF0000"/>
                </a:solidFill>
              </a:rPr>
              <a:t>portability</a:t>
            </a:r>
          </a:p>
        </p:txBody>
      </p:sp>
      <p:sp>
        <p:nvSpPr>
          <p:cNvPr id="15" name="TextBox 14">
            <a:extLst>
              <a:ext uri="{FF2B5EF4-FFF2-40B4-BE49-F238E27FC236}">
                <a16:creationId xmlns:a16="http://schemas.microsoft.com/office/drawing/2014/main" id="{4141578D-AFA5-F64B-92F8-A6A422101E8B}"/>
              </a:ext>
            </a:extLst>
          </p:cNvPr>
          <p:cNvSpPr txBox="1"/>
          <p:nvPr/>
        </p:nvSpPr>
        <p:spPr>
          <a:xfrm>
            <a:off x="8959772" y="1258568"/>
            <a:ext cx="2062359" cy="523220"/>
          </a:xfrm>
          <a:prstGeom prst="rect">
            <a:avLst/>
          </a:prstGeom>
          <a:noFill/>
        </p:spPr>
        <p:txBody>
          <a:bodyPr wrap="none" rtlCol="0">
            <a:spAutoFit/>
          </a:bodyPr>
          <a:lstStyle/>
          <a:p>
            <a:r>
              <a:rPr lang="en-US" sz="2800" b="1"/>
              <a:t>SRC curation</a:t>
            </a:r>
          </a:p>
        </p:txBody>
      </p:sp>
      <p:sp>
        <p:nvSpPr>
          <p:cNvPr id="16" name="TextBox 15">
            <a:extLst>
              <a:ext uri="{FF2B5EF4-FFF2-40B4-BE49-F238E27FC236}">
                <a16:creationId xmlns:a16="http://schemas.microsoft.com/office/drawing/2014/main" id="{8ACAC32A-249F-8246-9900-451D770EA764}"/>
              </a:ext>
            </a:extLst>
          </p:cNvPr>
          <p:cNvSpPr txBox="1"/>
          <p:nvPr/>
        </p:nvSpPr>
        <p:spPr>
          <a:xfrm>
            <a:off x="1340933" y="1258567"/>
            <a:ext cx="1750351" cy="523220"/>
          </a:xfrm>
          <a:prstGeom prst="rect">
            <a:avLst/>
          </a:prstGeom>
          <a:noFill/>
        </p:spPr>
        <p:txBody>
          <a:bodyPr wrap="none" rtlCol="0">
            <a:spAutoFit/>
          </a:bodyPr>
          <a:lstStyle/>
          <a:p>
            <a:r>
              <a:rPr lang="en-US" sz="2800" b="1"/>
              <a:t>Cataloging</a:t>
            </a:r>
          </a:p>
        </p:txBody>
      </p:sp>
      <p:sp>
        <p:nvSpPr>
          <p:cNvPr id="17" name="TextBox 16">
            <a:extLst>
              <a:ext uri="{FF2B5EF4-FFF2-40B4-BE49-F238E27FC236}">
                <a16:creationId xmlns:a16="http://schemas.microsoft.com/office/drawing/2014/main" id="{8F4B246A-AD5D-C44E-8C62-087AE5B03DD6}"/>
              </a:ext>
            </a:extLst>
          </p:cNvPr>
          <p:cNvSpPr txBox="1"/>
          <p:nvPr/>
        </p:nvSpPr>
        <p:spPr>
          <a:xfrm>
            <a:off x="1371255" y="5076213"/>
            <a:ext cx="1880771" cy="523220"/>
          </a:xfrm>
          <a:prstGeom prst="rect">
            <a:avLst/>
          </a:prstGeom>
          <a:noFill/>
        </p:spPr>
        <p:txBody>
          <a:bodyPr wrap="none" rtlCol="0">
            <a:spAutoFit/>
          </a:bodyPr>
          <a:lstStyle/>
          <a:p>
            <a:r>
              <a:rPr lang="en-US" sz="2800" b="1"/>
              <a:t>Digitization</a:t>
            </a:r>
          </a:p>
        </p:txBody>
      </p:sp>
      <p:sp>
        <p:nvSpPr>
          <p:cNvPr id="18" name="TextBox 17">
            <a:extLst>
              <a:ext uri="{FF2B5EF4-FFF2-40B4-BE49-F238E27FC236}">
                <a16:creationId xmlns:a16="http://schemas.microsoft.com/office/drawing/2014/main" id="{2AB65EF8-7959-7A43-BAD6-9464B93C9F78}"/>
              </a:ext>
            </a:extLst>
          </p:cNvPr>
          <p:cNvSpPr txBox="1"/>
          <p:nvPr/>
        </p:nvSpPr>
        <p:spPr>
          <a:xfrm>
            <a:off x="8959772" y="5076213"/>
            <a:ext cx="1997663" cy="523220"/>
          </a:xfrm>
          <a:prstGeom prst="rect">
            <a:avLst/>
          </a:prstGeom>
          <a:noFill/>
        </p:spPr>
        <p:txBody>
          <a:bodyPr wrap="none" rtlCol="0">
            <a:spAutoFit/>
          </a:bodyPr>
          <a:lstStyle/>
          <a:p>
            <a:r>
              <a:rPr lang="en-US" sz="2800" b="1"/>
              <a:t>Acquisitions</a:t>
            </a:r>
          </a:p>
        </p:txBody>
      </p:sp>
      <p:cxnSp>
        <p:nvCxnSpPr>
          <p:cNvPr id="20" name="Straight Arrow Connector 19">
            <a:extLst>
              <a:ext uri="{FF2B5EF4-FFF2-40B4-BE49-F238E27FC236}">
                <a16:creationId xmlns:a16="http://schemas.microsoft.com/office/drawing/2014/main" id="{40CD8B16-7B68-1544-94B6-BEF6EC8E71BC}"/>
              </a:ext>
            </a:extLst>
          </p:cNvPr>
          <p:cNvCxnSpPr>
            <a:stCxn id="16" idx="3"/>
            <a:endCxn id="3" idx="1"/>
          </p:cNvCxnSpPr>
          <p:nvPr/>
        </p:nvCxnSpPr>
        <p:spPr>
          <a:xfrm>
            <a:off x="3091284" y="1520177"/>
            <a:ext cx="880061" cy="55908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254B479-CA8B-7345-860B-C79741D58C62}"/>
              </a:ext>
            </a:extLst>
          </p:cNvPr>
          <p:cNvCxnSpPr>
            <a:cxnSpLocks/>
            <a:stCxn id="3" idx="7"/>
            <a:endCxn id="15" idx="1"/>
          </p:cNvCxnSpPr>
          <p:nvPr/>
        </p:nvCxnSpPr>
        <p:spPr>
          <a:xfrm flipV="1">
            <a:off x="8220655" y="1520178"/>
            <a:ext cx="739117" cy="55908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DA77EA-D90E-FE44-966A-57CF41CBC2ED}"/>
              </a:ext>
            </a:extLst>
          </p:cNvPr>
          <p:cNvCxnSpPr>
            <a:cxnSpLocks/>
            <a:stCxn id="3" idx="5"/>
            <a:endCxn id="18" idx="1"/>
          </p:cNvCxnSpPr>
          <p:nvPr/>
        </p:nvCxnSpPr>
        <p:spPr>
          <a:xfrm>
            <a:off x="8220655" y="4778741"/>
            <a:ext cx="739117" cy="55908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812F33-FE9B-164E-B25B-E48C47C1EBEC}"/>
              </a:ext>
            </a:extLst>
          </p:cNvPr>
          <p:cNvCxnSpPr>
            <a:cxnSpLocks/>
            <a:stCxn id="17" idx="3"/>
            <a:endCxn id="3" idx="3"/>
          </p:cNvCxnSpPr>
          <p:nvPr/>
        </p:nvCxnSpPr>
        <p:spPr>
          <a:xfrm flipV="1">
            <a:off x="3252026" y="4778741"/>
            <a:ext cx="719319" cy="55908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340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a:t>
            </a:r>
          </a:p>
        </p:txBody>
      </p:sp>
      <p:sp>
        <p:nvSpPr>
          <p:cNvPr id="3" name="Content Placeholder 2"/>
          <p:cNvSpPr>
            <a:spLocks noGrp="1"/>
          </p:cNvSpPr>
          <p:nvPr>
            <p:ph idx="1"/>
          </p:nvPr>
        </p:nvSpPr>
        <p:spPr/>
        <p:txBody>
          <a:bodyPr/>
          <a:lstStyle/>
          <a:p>
            <a:r>
              <a:rPr lang="en-US" dirty="0"/>
              <a:t>Unsustainable software</a:t>
            </a:r>
          </a:p>
          <a:p>
            <a:r>
              <a:rPr lang="en-US" dirty="0"/>
              <a:t>Insufficient resources, responsiveness</a:t>
            </a:r>
          </a:p>
          <a:p>
            <a:r>
              <a:rPr lang="en-US" dirty="0"/>
              <a:t>Lack of buy-in; tools/needs mismatch</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15</a:t>
            </a:fld>
            <a:endParaRPr lang="en-US" dirty="0"/>
          </a:p>
        </p:txBody>
      </p:sp>
    </p:spTree>
    <p:extLst>
      <p:ext uri="{BB962C8B-B14F-4D97-AF65-F5344CB8AC3E}">
        <p14:creationId xmlns:p14="http://schemas.microsoft.com/office/powerpoint/2010/main" val="55781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5">
                    <a:lumMod val="50000"/>
                  </a:schemeClr>
                </a:solidFill>
                <a:latin typeface="Abadi MT Condensed Extra Bold" panose="020B0306030101010103" pitchFamily="34" charset="77"/>
              </a:rPr>
              <a:t>2. Research data</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16</a:t>
            </a:fld>
            <a:endParaRPr lang="en-US" dirty="0"/>
          </a:p>
        </p:txBody>
      </p:sp>
    </p:spTree>
    <p:extLst>
      <p:ext uri="{BB962C8B-B14F-4D97-AF65-F5344CB8AC3E}">
        <p14:creationId xmlns:p14="http://schemas.microsoft.com/office/powerpoint/2010/main" val="3218113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415600" y="1502467"/>
            <a:ext cx="11360800" cy="4555200"/>
          </a:xfrm>
          <a:prstGeom prst="rect">
            <a:avLst/>
          </a:prstGeom>
        </p:spPr>
        <p:txBody>
          <a:bodyPr spcFirstLastPara="1" vert="horz" wrap="square" lIns="121900" tIns="121900" rIns="121900" bIns="121900" rtlCol="0" anchor="t" anchorCtr="0">
            <a:normAutofit/>
          </a:bodyPr>
          <a:lstStyle/>
          <a:p>
            <a:pPr marL="0" indent="0">
              <a:buNone/>
            </a:pPr>
            <a:endParaRPr>
              <a:solidFill>
                <a:schemeClr val="dk1"/>
              </a:solidFill>
            </a:endParaRPr>
          </a:p>
          <a:p>
            <a:pPr marL="0" indent="0">
              <a:spcBef>
                <a:spcPts val="1600"/>
              </a:spcBef>
              <a:spcAft>
                <a:spcPts val="1600"/>
              </a:spcAft>
              <a:buNone/>
            </a:pPr>
            <a:endParaRPr>
              <a:solidFill>
                <a:schemeClr val="dk1"/>
              </a:solidFill>
            </a:endParaRPr>
          </a:p>
        </p:txBody>
      </p:sp>
      <p:sp>
        <p:nvSpPr>
          <p:cNvPr id="100" name="Google Shape;100;p19"/>
          <p:cNvSpPr txBox="1">
            <a:spLocks noGrp="1"/>
          </p:cNvSpPr>
          <p:nvPr>
            <p:ph type="subTitle" idx="4294967295"/>
          </p:nvPr>
        </p:nvSpPr>
        <p:spPr>
          <a:xfrm>
            <a:off x="0" y="0"/>
            <a:ext cx="12192000" cy="870800"/>
          </a:xfrm>
          <a:prstGeom prst="rect">
            <a:avLst/>
          </a:prstGeom>
          <a:solidFill>
            <a:srgbClr val="1C4587"/>
          </a:solidFill>
        </p:spPr>
        <p:txBody>
          <a:bodyPr spcFirstLastPara="1" vert="horz" wrap="square" lIns="121900" tIns="121900" rIns="121900" bIns="121900" rtlCol="0" anchor="t" anchorCtr="0">
            <a:normAutofit lnSpcReduction="10000"/>
          </a:bodyPr>
          <a:lstStyle/>
          <a:p>
            <a:pPr marL="0" indent="0">
              <a:spcBef>
                <a:spcPts val="0"/>
              </a:spcBef>
              <a:spcAft>
                <a:spcPts val="1600"/>
              </a:spcAft>
              <a:buSzPts val="935"/>
              <a:buNone/>
            </a:pPr>
            <a:r>
              <a:rPr lang="en" sz="3107" b="1">
                <a:solidFill>
                  <a:srgbClr val="FFD966"/>
                </a:solidFill>
              </a:rPr>
              <a:t>    </a:t>
            </a:r>
            <a:r>
              <a:rPr lang="en" sz="3107" b="1">
                <a:solidFill>
                  <a:srgbClr val="FFDE00"/>
                </a:solidFill>
              </a:rPr>
              <a:t>The Reproducibility Crisis</a:t>
            </a:r>
            <a:endParaRPr sz="1973">
              <a:solidFill>
                <a:srgbClr val="FFD966"/>
              </a:solidFill>
            </a:endParaRPr>
          </a:p>
        </p:txBody>
      </p:sp>
      <p:pic>
        <p:nvPicPr>
          <p:cNvPr id="101" name="Google Shape;101;p19"/>
          <p:cNvPicPr preferRelativeResize="0"/>
          <p:nvPr/>
        </p:nvPicPr>
        <p:blipFill>
          <a:blip r:embed="rId3">
            <a:alphaModFix/>
          </a:blip>
          <a:stretch>
            <a:fillRect/>
          </a:stretch>
        </p:blipFill>
        <p:spPr>
          <a:xfrm>
            <a:off x="415600" y="3829167"/>
            <a:ext cx="3134933" cy="2413900"/>
          </a:xfrm>
          <a:prstGeom prst="rect">
            <a:avLst/>
          </a:prstGeom>
          <a:noFill/>
          <a:ln>
            <a:noFill/>
          </a:ln>
        </p:spPr>
      </p:pic>
      <p:pic>
        <p:nvPicPr>
          <p:cNvPr id="102" name="Google Shape;102;p19"/>
          <p:cNvPicPr preferRelativeResize="0"/>
          <p:nvPr/>
        </p:nvPicPr>
        <p:blipFill rotWithShape="1">
          <a:blip r:embed="rId4">
            <a:alphaModFix/>
          </a:blip>
          <a:srcRect l="26014" t="14929" r="42128"/>
          <a:stretch/>
        </p:blipFill>
        <p:spPr>
          <a:xfrm>
            <a:off x="7589167" y="938867"/>
            <a:ext cx="3134935" cy="4768333"/>
          </a:xfrm>
          <a:prstGeom prst="rect">
            <a:avLst/>
          </a:prstGeom>
          <a:noFill/>
          <a:ln>
            <a:noFill/>
          </a:ln>
        </p:spPr>
      </p:pic>
      <p:pic>
        <p:nvPicPr>
          <p:cNvPr id="103" name="Google Shape;103;p19"/>
          <p:cNvPicPr preferRelativeResize="0"/>
          <p:nvPr/>
        </p:nvPicPr>
        <p:blipFill rotWithShape="1">
          <a:blip r:embed="rId5">
            <a:alphaModFix/>
          </a:blip>
          <a:srcRect l="8123" t="12694" r="7524"/>
          <a:stretch/>
        </p:blipFill>
        <p:spPr>
          <a:xfrm>
            <a:off x="3757151" y="3517233"/>
            <a:ext cx="4950664" cy="3202232"/>
          </a:xfrm>
          <a:prstGeom prst="rect">
            <a:avLst/>
          </a:prstGeom>
          <a:noFill/>
          <a:ln>
            <a:noFill/>
          </a:ln>
        </p:spPr>
      </p:pic>
      <p:pic>
        <p:nvPicPr>
          <p:cNvPr id="104" name="Google Shape;104;p19"/>
          <p:cNvPicPr preferRelativeResize="0"/>
          <p:nvPr/>
        </p:nvPicPr>
        <p:blipFill rotWithShape="1">
          <a:blip r:embed="rId6">
            <a:alphaModFix/>
          </a:blip>
          <a:srcRect l="11535"/>
          <a:stretch/>
        </p:blipFill>
        <p:spPr>
          <a:xfrm>
            <a:off x="9151309" y="3829166"/>
            <a:ext cx="2984592" cy="2890301"/>
          </a:xfrm>
          <a:prstGeom prst="rect">
            <a:avLst/>
          </a:prstGeom>
          <a:noFill/>
          <a:ln>
            <a:noFill/>
          </a:ln>
        </p:spPr>
      </p:pic>
      <p:pic>
        <p:nvPicPr>
          <p:cNvPr id="105" name="Google Shape;105;p19"/>
          <p:cNvPicPr preferRelativeResize="0"/>
          <p:nvPr/>
        </p:nvPicPr>
        <p:blipFill rotWithShape="1">
          <a:blip r:embed="rId7">
            <a:alphaModFix/>
          </a:blip>
          <a:srcRect l="6620" t="8981" r="19898" b="7161"/>
          <a:stretch/>
        </p:blipFill>
        <p:spPr>
          <a:xfrm>
            <a:off x="527598" y="938867"/>
            <a:ext cx="3640231" cy="2890300"/>
          </a:xfrm>
          <a:prstGeom prst="rect">
            <a:avLst/>
          </a:prstGeom>
          <a:noFill/>
          <a:ln>
            <a:noFill/>
          </a:ln>
        </p:spPr>
      </p:pic>
      <p:pic>
        <p:nvPicPr>
          <p:cNvPr id="106" name="Google Shape;106;p19"/>
          <p:cNvPicPr preferRelativeResize="0"/>
          <p:nvPr/>
        </p:nvPicPr>
        <p:blipFill rotWithShape="1">
          <a:blip r:embed="rId8">
            <a:alphaModFix/>
          </a:blip>
          <a:srcRect l="24347" t="8807" r="22153" b="7949"/>
          <a:stretch/>
        </p:blipFill>
        <p:spPr>
          <a:xfrm>
            <a:off x="4290087" y="1090830"/>
            <a:ext cx="2984599" cy="2902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66730-EAC8-6E42-977E-49532C3952BB}"/>
              </a:ext>
            </a:extLst>
          </p:cNvPr>
          <p:cNvSpPr>
            <a:spLocks noGrp="1"/>
          </p:cNvSpPr>
          <p:nvPr>
            <p:ph type="title"/>
          </p:nvPr>
        </p:nvSpPr>
        <p:spPr/>
        <p:txBody>
          <a:bodyPr/>
          <a:lstStyle/>
          <a:p>
            <a:r>
              <a:rPr lang="en-US"/>
              <a:t>Motivations for transparency</a:t>
            </a:r>
          </a:p>
        </p:txBody>
      </p:sp>
      <p:sp>
        <p:nvSpPr>
          <p:cNvPr id="6" name="Content Placeholder 5">
            <a:extLst>
              <a:ext uri="{FF2B5EF4-FFF2-40B4-BE49-F238E27FC236}">
                <a16:creationId xmlns:a16="http://schemas.microsoft.com/office/drawing/2014/main" id="{0BB9546D-ADA5-994E-A159-DBEC247F5108}"/>
              </a:ext>
            </a:extLst>
          </p:cNvPr>
          <p:cNvSpPr>
            <a:spLocks noGrp="1"/>
          </p:cNvSpPr>
          <p:nvPr>
            <p:ph idx="1"/>
          </p:nvPr>
        </p:nvSpPr>
        <p:spPr/>
        <p:txBody>
          <a:bodyPr/>
          <a:lstStyle/>
          <a:p>
            <a:r>
              <a:rPr lang="en-US"/>
              <a:t>Mitigate the reproducibility crisis</a:t>
            </a:r>
          </a:p>
          <a:p>
            <a:r>
              <a:rPr lang="en-US"/>
              <a:t>Accountability to funders</a:t>
            </a:r>
          </a:p>
          <a:p>
            <a:r>
              <a:rPr lang="en-US"/>
              <a:t>Scrutiny of research findings by non-specialists</a:t>
            </a:r>
          </a:p>
          <a:p>
            <a:r>
              <a:rPr lang="en-US"/>
              <a:t>Because we can</a:t>
            </a:r>
          </a:p>
        </p:txBody>
      </p:sp>
      <p:sp>
        <p:nvSpPr>
          <p:cNvPr id="4" name="Slide Number Placeholder 3">
            <a:extLst>
              <a:ext uri="{FF2B5EF4-FFF2-40B4-BE49-F238E27FC236}">
                <a16:creationId xmlns:a16="http://schemas.microsoft.com/office/drawing/2014/main" id="{379DB5F6-D9C5-C24E-BBEB-D1CC90447FC5}"/>
              </a:ext>
            </a:extLst>
          </p:cNvPr>
          <p:cNvSpPr>
            <a:spLocks noGrp="1"/>
          </p:cNvSpPr>
          <p:nvPr>
            <p:ph type="sldNum" sz="quarter" idx="12"/>
          </p:nvPr>
        </p:nvSpPr>
        <p:spPr/>
        <p:txBody>
          <a:bodyPr/>
          <a:lstStyle/>
          <a:p>
            <a:fld id="{00000000-1234-1234-1234-123412341234}" type="slidenum">
              <a:rPr lang="en"/>
              <a:pPr/>
              <a:t>18</a:t>
            </a:fld>
            <a:endParaRPr lang="en"/>
          </a:p>
        </p:txBody>
      </p:sp>
    </p:spTree>
    <p:extLst>
      <p:ext uri="{BB962C8B-B14F-4D97-AF65-F5344CB8AC3E}">
        <p14:creationId xmlns:p14="http://schemas.microsoft.com/office/powerpoint/2010/main" val="376702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19</a:t>
            </a:fld>
            <a:endParaRPr lang="en-US" dirty="0"/>
          </a:p>
        </p:txBody>
      </p:sp>
      <p:sp>
        <p:nvSpPr>
          <p:cNvPr id="4" name="TextBox 3">
            <a:extLst>
              <a:ext uri="{FF2B5EF4-FFF2-40B4-BE49-F238E27FC236}">
                <a16:creationId xmlns:a16="http://schemas.microsoft.com/office/drawing/2014/main" id="{4F702F65-65D7-AF47-B132-C82850C97BB5}"/>
              </a:ext>
            </a:extLst>
          </p:cNvPr>
          <p:cNvSpPr txBox="1"/>
          <p:nvPr/>
        </p:nvSpPr>
        <p:spPr>
          <a:xfrm>
            <a:off x="1630584" y="859715"/>
            <a:ext cx="8930832" cy="3359061"/>
          </a:xfrm>
          <a:prstGeom prst="rect">
            <a:avLst/>
          </a:prstGeom>
          <a:noFill/>
        </p:spPr>
        <p:txBody>
          <a:bodyPr wrap="square" rtlCol="0">
            <a:spAutoFit/>
          </a:bodyPr>
          <a:lstStyle/>
          <a:p>
            <a:pPr>
              <a:lnSpc>
                <a:spcPct val="150000"/>
              </a:lnSpc>
            </a:pPr>
            <a:r>
              <a:rPr lang="en-US" sz="2400" i="1"/>
              <a:t>“Ensuring broad-based public access to research data is fundamental to advancing the research, education, and service missions of institutions of higher education.  Public access to research data is, in fact, a natural continuation of academic institutions’ research mission and their function in creating and disseminating new knowledge for societal and economic benefit.”</a:t>
            </a:r>
          </a:p>
        </p:txBody>
      </p:sp>
      <p:sp>
        <p:nvSpPr>
          <p:cNvPr id="5" name="TextBox 4">
            <a:extLst>
              <a:ext uri="{FF2B5EF4-FFF2-40B4-BE49-F238E27FC236}">
                <a16:creationId xmlns:a16="http://schemas.microsoft.com/office/drawing/2014/main" id="{42EC774D-2781-CB45-93E9-66BE540871C8}"/>
              </a:ext>
            </a:extLst>
          </p:cNvPr>
          <p:cNvSpPr txBox="1"/>
          <p:nvPr/>
        </p:nvSpPr>
        <p:spPr>
          <a:xfrm>
            <a:off x="3345082" y="4554636"/>
            <a:ext cx="7546695" cy="523220"/>
          </a:xfrm>
          <a:prstGeom prst="rect">
            <a:avLst/>
          </a:prstGeom>
          <a:noFill/>
        </p:spPr>
        <p:txBody>
          <a:bodyPr wrap="square" rtlCol="0">
            <a:spAutoFit/>
          </a:bodyPr>
          <a:lstStyle/>
          <a:p>
            <a:r>
              <a:rPr lang="en-US" sz="1400"/>
              <a:t>Association of American Universities and Association of Public and Land-grant Universities.  2021.  “Guide to Accelerate Public Access to Research Data.”  Washington, DC.  doi:10.31219/osf.io/tjybn</a:t>
            </a:r>
          </a:p>
        </p:txBody>
      </p:sp>
    </p:spTree>
    <p:extLst>
      <p:ext uri="{BB962C8B-B14F-4D97-AF65-F5344CB8AC3E}">
        <p14:creationId xmlns:p14="http://schemas.microsoft.com/office/powerpoint/2010/main" val="341870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2</a:t>
            </a:fld>
            <a:endParaRPr lang="en-US" dirty="0"/>
          </a:p>
        </p:txBody>
      </p:sp>
      <p:pic>
        <p:nvPicPr>
          <p:cNvPr id="5" name="Picture 4">
            <a:extLst>
              <a:ext uri="{FF2B5EF4-FFF2-40B4-BE49-F238E27FC236}">
                <a16:creationId xmlns:a16="http://schemas.microsoft.com/office/drawing/2014/main" id="{013F7829-B0E5-A643-900D-A9593AAD9028}"/>
              </a:ext>
            </a:extLst>
          </p:cNvPr>
          <p:cNvPicPr>
            <a:picLocks noChangeAspect="1"/>
          </p:cNvPicPr>
          <p:nvPr/>
        </p:nvPicPr>
        <p:blipFill>
          <a:blip r:embed="rId2"/>
          <a:stretch>
            <a:fillRect/>
          </a:stretch>
        </p:blipFill>
        <p:spPr>
          <a:xfrm>
            <a:off x="2784556" y="1221371"/>
            <a:ext cx="6622889" cy="4415259"/>
          </a:xfrm>
          <a:prstGeom prst="rect">
            <a:avLst/>
          </a:prstGeom>
        </p:spPr>
      </p:pic>
    </p:spTree>
    <p:extLst>
      <p:ext uri="{BB962C8B-B14F-4D97-AF65-F5344CB8AC3E}">
        <p14:creationId xmlns:p14="http://schemas.microsoft.com/office/powerpoint/2010/main" val="372211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91749-A15F-2E45-8D42-60C3BBCA729A}"/>
              </a:ext>
            </a:extLst>
          </p:cNvPr>
          <p:cNvPicPr>
            <a:picLocks noChangeAspect="1"/>
          </p:cNvPicPr>
          <p:nvPr/>
        </p:nvPicPr>
        <p:blipFill>
          <a:blip r:embed="rId2">
            <a:alphaModFix amt="40000"/>
          </a:blip>
          <a:stretch>
            <a:fillRect/>
          </a:stretch>
        </p:blipFill>
        <p:spPr>
          <a:xfrm>
            <a:off x="609600" y="342900"/>
            <a:ext cx="10972800" cy="6172200"/>
          </a:xfrm>
          <a:prstGeom prst="rect">
            <a:avLst/>
          </a:prstGeom>
        </p:spPr>
      </p:pic>
      <p:sp>
        <p:nvSpPr>
          <p:cNvPr id="2" name="Title 1"/>
          <p:cNvSpPr>
            <a:spLocks noGrp="1"/>
          </p:cNvSpPr>
          <p:nvPr>
            <p:ph type="ctrTitle"/>
          </p:nvPr>
        </p:nvSpPr>
        <p:spPr/>
        <p:txBody>
          <a:bodyPr/>
          <a:lstStyle/>
          <a:p>
            <a:r>
              <a:rPr lang="en-US" b="1" dirty="0">
                <a:solidFill>
                  <a:schemeClr val="accent5">
                    <a:lumMod val="50000"/>
                  </a:schemeClr>
                </a:solidFill>
                <a:latin typeface="Abadi MT Condensed Extra Bold" panose="020B0306030101010103" pitchFamily="34" charset="77"/>
              </a:rPr>
              <a:t>Who will make UCSB’s</a:t>
            </a:r>
            <a:br>
              <a:rPr lang="en-US" b="1" dirty="0">
                <a:solidFill>
                  <a:schemeClr val="accent5">
                    <a:lumMod val="50000"/>
                  </a:schemeClr>
                </a:solidFill>
                <a:latin typeface="Abadi MT Condensed Extra Bold" panose="020B0306030101010103" pitchFamily="34" charset="77"/>
              </a:rPr>
            </a:br>
            <a:r>
              <a:rPr lang="en-US" b="1" dirty="0">
                <a:solidFill>
                  <a:schemeClr val="accent5">
                    <a:lumMod val="50000"/>
                  </a:schemeClr>
                </a:solidFill>
                <a:latin typeface="Abadi MT Condensed Extra Bold" panose="020B0306030101010103" pitchFamily="34" charset="77"/>
              </a:rPr>
              <a:t>research data available?</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20</a:t>
            </a:fld>
            <a:endParaRPr lang="en-US" dirty="0"/>
          </a:p>
        </p:txBody>
      </p:sp>
    </p:spTree>
    <p:extLst>
      <p:ext uri="{BB962C8B-B14F-4D97-AF65-F5344CB8AC3E}">
        <p14:creationId xmlns:p14="http://schemas.microsoft.com/office/powerpoint/2010/main" val="14948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AD72CC-D03F-A84B-AA4D-457F16A4D101}"/>
              </a:ext>
            </a:extLst>
          </p:cNvPr>
          <p:cNvSpPr>
            <a:spLocks noGrp="1"/>
          </p:cNvSpPr>
          <p:nvPr>
            <p:ph type="sldNum" sz="quarter" idx="12"/>
          </p:nvPr>
        </p:nvSpPr>
        <p:spPr/>
        <p:txBody>
          <a:bodyPr/>
          <a:lstStyle/>
          <a:p>
            <a:fld id="{B1CEE82F-2544-CA44-B071-E7AA4627C40D}" type="slidenum">
              <a:rPr lang="en-US"/>
              <a:t>21</a:t>
            </a:fld>
            <a:endParaRPr lang="en-US" dirty="0"/>
          </a:p>
        </p:txBody>
      </p:sp>
      <p:pic>
        <p:nvPicPr>
          <p:cNvPr id="10" name="Picture 9">
            <a:extLst>
              <a:ext uri="{FF2B5EF4-FFF2-40B4-BE49-F238E27FC236}">
                <a16:creationId xmlns:a16="http://schemas.microsoft.com/office/drawing/2014/main" id="{8125AD9B-CC24-7846-AA7C-3F97F4BBD483}"/>
              </a:ext>
            </a:extLst>
          </p:cNvPr>
          <p:cNvPicPr>
            <a:picLocks noChangeAspect="1"/>
          </p:cNvPicPr>
          <p:nvPr/>
        </p:nvPicPr>
        <p:blipFill>
          <a:blip r:embed="rId2"/>
          <a:stretch>
            <a:fillRect/>
          </a:stretch>
        </p:blipFill>
        <p:spPr>
          <a:xfrm>
            <a:off x="208907" y="245671"/>
            <a:ext cx="9225964" cy="2770050"/>
          </a:xfrm>
          <a:prstGeom prst="rect">
            <a:avLst/>
          </a:prstGeom>
        </p:spPr>
      </p:pic>
      <p:pic>
        <p:nvPicPr>
          <p:cNvPr id="6" name="Picture 5">
            <a:extLst>
              <a:ext uri="{FF2B5EF4-FFF2-40B4-BE49-F238E27FC236}">
                <a16:creationId xmlns:a16="http://schemas.microsoft.com/office/drawing/2014/main" id="{4F9AEDD1-CE49-E14C-916A-29DC2BA5E349}"/>
              </a:ext>
            </a:extLst>
          </p:cNvPr>
          <p:cNvPicPr>
            <a:picLocks noChangeAspect="1"/>
          </p:cNvPicPr>
          <p:nvPr/>
        </p:nvPicPr>
        <p:blipFill>
          <a:blip r:embed="rId3"/>
          <a:stretch>
            <a:fillRect/>
          </a:stretch>
        </p:blipFill>
        <p:spPr>
          <a:xfrm>
            <a:off x="8397946" y="1211736"/>
            <a:ext cx="3492500" cy="736600"/>
          </a:xfrm>
          <a:prstGeom prst="rect">
            <a:avLst/>
          </a:prstGeom>
        </p:spPr>
      </p:pic>
      <p:pic>
        <p:nvPicPr>
          <p:cNvPr id="8" name="Picture 7">
            <a:extLst>
              <a:ext uri="{FF2B5EF4-FFF2-40B4-BE49-F238E27FC236}">
                <a16:creationId xmlns:a16="http://schemas.microsoft.com/office/drawing/2014/main" id="{F18CE9C6-47B6-614D-B691-97BAF04ADF3C}"/>
              </a:ext>
            </a:extLst>
          </p:cNvPr>
          <p:cNvPicPr>
            <a:picLocks noChangeAspect="1"/>
          </p:cNvPicPr>
          <p:nvPr/>
        </p:nvPicPr>
        <p:blipFill>
          <a:blip r:embed="rId4"/>
          <a:stretch>
            <a:fillRect/>
          </a:stretch>
        </p:blipFill>
        <p:spPr>
          <a:xfrm>
            <a:off x="5912775" y="2783937"/>
            <a:ext cx="5441025" cy="3311485"/>
          </a:xfrm>
          <a:prstGeom prst="rect">
            <a:avLst/>
          </a:prstGeom>
          <a:ln>
            <a:solidFill>
              <a:schemeClr val="accent1"/>
            </a:solidFill>
          </a:ln>
        </p:spPr>
      </p:pic>
      <p:pic>
        <p:nvPicPr>
          <p:cNvPr id="12" name="Picture 11">
            <a:extLst>
              <a:ext uri="{FF2B5EF4-FFF2-40B4-BE49-F238E27FC236}">
                <a16:creationId xmlns:a16="http://schemas.microsoft.com/office/drawing/2014/main" id="{5D35B527-9E7F-EA45-9504-C5E6555761AC}"/>
              </a:ext>
            </a:extLst>
          </p:cNvPr>
          <p:cNvPicPr>
            <a:picLocks noChangeAspect="1"/>
          </p:cNvPicPr>
          <p:nvPr/>
        </p:nvPicPr>
        <p:blipFill rotWithShape="1">
          <a:blip r:embed="rId5"/>
          <a:srcRect b="23847"/>
          <a:stretch/>
        </p:blipFill>
        <p:spPr>
          <a:xfrm>
            <a:off x="492986" y="2783937"/>
            <a:ext cx="4528285" cy="3572413"/>
          </a:xfrm>
          <a:prstGeom prst="rect">
            <a:avLst/>
          </a:prstGeom>
        </p:spPr>
      </p:pic>
    </p:spTree>
    <p:extLst>
      <p:ext uri="{BB962C8B-B14F-4D97-AF65-F5344CB8AC3E}">
        <p14:creationId xmlns:p14="http://schemas.microsoft.com/office/powerpoint/2010/main" val="2189678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a:t>
            </a:r>
          </a:p>
        </p:txBody>
      </p:sp>
      <p:sp>
        <p:nvSpPr>
          <p:cNvPr id="3" name="Content Placeholder 2"/>
          <p:cNvSpPr>
            <a:spLocks noGrp="1"/>
          </p:cNvSpPr>
          <p:nvPr>
            <p:ph idx="1"/>
          </p:nvPr>
        </p:nvSpPr>
        <p:spPr/>
        <p:txBody>
          <a:bodyPr/>
          <a:lstStyle/>
          <a:p>
            <a:r>
              <a:rPr lang="en-US" dirty="0"/>
              <a:t>Unsustainable growth</a:t>
            </a:r>
          </a:p>
          <a:p>
            <a:r>
              <a:rPr lang="en-US" dirty="0"/>
              <a:t>Unsustainable commitment</a:t>
            </a:r>
          </a:p>
          <a:p>
            <a:r>
              <a:rPr lang="en-US" dirty="0"/>
              <a:t>Perceived low return on investment</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22</a:t>
            </a:fld>
            <a:endParaRPr lang="en-US" dirty="0"/>
          </a:p>
        </p:txBody>
      </p:sp>
    </p:spTree>
    <p:extLst>
      <p:ext uri="{BB962C8B-B14F-4D97-AF65-F5344CB8AC3E}">
        <p14:creationId xmlns:p14="http://schemas.microsoft.com/office/powerpoint/2010/main" val="87273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5">
                    <a:lumMod val="50000"/>
                  </a:schemeClr>
                </a:solidFill>
                <a:latin typeface="Abadi MT Condensed Extra Bold" panose="020B0306030101010103" pitchFamily="34" charset="77"/>
              </a:rPr>
              <a:t>3. Data science</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23</a:t>
            </a:fld>
            <a:endParaRPr lang="en-US" dirty="0"/>
          </a:p>
        </p:txBody>
      </p:sp>
    </p:spTree>
    <p:extLst>
      <p:ext uri="{BB962C8B-B14F-4D97-AF65-F5344CB8AC3E}">
        <p14:creationId xmlns:p14="http://schemas.microsoft.com/office/powerpoint/2010/main" val="243354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8F6195-7289-2641-A47F-A65B711102F8}"/>
              </a:ext>
            </a:extLst>
          </p:cNvPr>
          <p:cNvSpPr>
            <a:spLocks noGrp="1"/>
          </p:cNvSpPr>
          <p:nvPr>
            <p:ph sz="half" idx="1"/>
          </p:nvPr>
        </p:nvSpPr>
        <p:spPr>
          <a:xfrm>
            <a:off x="838200" y="775505"/>
            <a:ext cx="5181600" cy="5401460"/>
          </a:xfrm>
        </p:spPr>
        <p:txBody>
          <a:bodyPr>
            <a:normAutofit/>
          </a:bodyPr>
          <a:lstStyle/>
          <a:p>
            <a:pPr marL="0" indent="0">
              <a:buNone/>
            </a:pPr>
            <a:r>
              <a:rPr lang="en-US" sz="2400"/>
              <a:t>UCB Berkeley Institute for Data Science</a:t>
            </a:r>
          </a:p>
          <a:p>
            <a:pPr marL="0" indent="0">
              <a:buNone/>
            </a:pPr>
            <a:r>
              <a:rPr lang="en-US" sz="2400"/>
              <a:t>UCB Data Science Major</a:t>
            </a:r>
          </a:p>
          <a:p>
            <a:pPr marL="0" indent="0">
              <a:buNone/>
            </a:pPr>
            <a:r>
              <a:rPr lang="en-US" sz="2400"/>
              <a:t>UCB Minor in Data Science</a:t>
            </a:r>
          </a:p>
          <a:p>
            <a:pPr marL="0" indent="0">
              <a:buNone/>
            </a:pPr>
            <a:r>
              <a:rPr lang="en-US" sz="2400"/>
              <a:t>UCB Online Master’s in Data Science</a:t>
            </a:r>
          </a:p>
          <a:p>
            <a:pPr marL="0" indent="0">
              <a:buNone/>
            </a:pPr>
            <a:r>
              <a:rPr lang="en-US" sz="2400"/>
              <a:t>UCI B.S. in Data Science</a:t>
            </a:r>
          </a:p>
          <a:p>
            <a:pPr marL="0" indent="0">
              <a:buNone/>
            </a:pPr>
            <a:r>
              <a:rPr lang="en-US" sz="2400"/>
              <a:t>UCI Master of Data Science</a:t>
            </a:r>
          </a:p>
          <a:p>
            <a:pPr marL="0" indent="0">
              <a:buNone/>
            </a:pPr>
            <a:r>
              <a:rPr lang="en-US" sz="2400"/>
              <a:t>UCI Data Science Certificate Program</a:t>
            </a:r>
          </a:p>
          <a:p>
            <a:pPr marL="0" indent="0">
              <a:buNone/>
            </a:pPr>
            <a:r>
              <a:rPr lang="en-US" sz="2400"/>
              <a:t>UCLA Data Science Certificate Program</a:t>
            </a:r>
          </a:p>
          <a:p>
            <a:pPr marL="0" indent="0">
              <a:buNone/>
            </a:pPr>
            <a:r>
              <a:rPr lang="en-US" sz="2400"/>
              <a:t>UCLA Data Theory Major</a:t>
            </a:r>
          </a:p>
          <a:p>
            <a:pPr marL="0" indent="0">
              <a:buNone/>
            </a:pPr>
            <a:r>
              <a:rPr lang="en-US" sz="2400"/>
              <a:t>UCLA Statistics Social Data Science Minor</a:t>
            </a:r>
          </a:p>
          <a:p>
            <a:pPr marL="0" indent="0">
              <a:buNone/>
            </a:pPr>
            <a:r>
              <a:rPr lang="en-US" sz="2400"/>
              <a:t>UCLA Data Science Center</a:t>
            </a:r>
          </a:p>
        </p:txBody>
      </p:sp>
      <p:sp>
        <p:nvSpPr>
          <p:cNvPr id="7" name="Content Placeholder 6">
            <a:extLst>
              <a:ext uri="{FF2B5EF4-FFF2-40B4-BE49-F238E27FC236}">
                <a16:creationId xmlns:a16="http://schemas.microsoft.com/office/drawing/2014/main" id="{03C99033-C2D8-1047-A8E0-0EA023930EEB}"/>
              </a:ext>
            </a:extLst>
          </p:cNvPr>
          <p:cNvSpPr>
            <a:spLocks noGrp="1"/>
          </p:cNvSpPr>
          <p:nvPr>
            <p:ph sz="half" idx="2"/>
          </p:nvPr>
        </p:nvSpPr>
        <p:spPr>
          <a:xfrm>
            <a:off x="6172200" y="775505"/>
            <a:ext cx="5181600" cy="5401459"/>
          </a:xfrm>
        </p:spPr>
        <p:txBody>
          <a:bodyPr>
            <a:normAutofit/>
          </a:bodyPr>
          <a:lstStyle/>
          <a:p>
            <a:pPr marL="0" indent="0">
              <a:buNone/>
            </a:pPr>
            <a:r>
              <a:rPr lang="en-US" sz="2400"/>
              <a:t>UCR Data Science Undergraduate Major</a:t>
            </a:r>
          </a:p>
          <a:p>
            <a:pPr marL="0" indent="0">
              <a:buNone/>
            </a:pPr>
            <a:r>
              <a:rPr lang="en-US" sz="2400"/>
              <a:t>UCR Master of Science with focus in Data Science</a:t>
            </a:r>
          </a:p>
          <a:p>
            <a:pPr marL="0" indent="0">
              <a:buNone/>
            </a:pPr>
            <a:r>
              <a:rPr lang="en-US" sz="2400">
                <a:solidFill>
                  <a:schemeClr val="accent2"/>
                </a:solidFill>
              </a:rPr>
              <a:t>UCSB Data Science Initiative</a:t>
            </a:r>
          </a:p>
          <a:p>
            <a:pPr marL="0" indent="0">
              <a:buNone/>
            </a:pPr>
            <a:r>
              <a:rPr lang="en-US" sz="2400">
                <a:solidFill>
                  <a:schemeClr val="accent2"/>
                </a:solidFill>
              </a:rPr>
              <a:t>UCSB Bren School Master of Environmental Data Science</a:t>
            </a:r>
          </a:p>
          <a:p>
            <a:pPr marL="0" indent="0">
              <a:buNone/>
            </a:pPr>
            <a:r>
              <a:rPr lang="en-US" sz="2400">
                <a:solidFill>
                  <a:schemeClr val="accent2"/>
                </a:solidFill>
              </a:rPr>
              <a:t>UCSB B.S. degree and new academic unit in Data Science (proposed)</a:t>
            </a:r>
          </a:p>
          <a:p>
            <a:pPr marL="0" indent="0">
              <a:buNone/>
            </a:pPr>
            <a:r>
              <a:rPr lang="en-US" sz="2400"/>
              <a:t>UCSC Data, Discovery, and Decisions (D3) research center</a:t>
            </a:r>
          </a:p>
          <a:p>
            <a:pPr marL="0" indent="0">
              <a:buNone/>
            </a:pPr>
            <a:r>
              <a:rPr lang="en-US" sz="2400"/>
              <a:t>UCSF Library Data Science Initiative</a:t>
            </a:r>
          </a:p>
          <a:p>
            <a:pPr marL="0" indent="0">
              <a:buNone/>
            </a:pPr>
            <a:r>
              <a:rPr lang="en-US" sz="2400"/>
              <a:t>UCSF Master of Science in Data Science</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24</a:t>
            </a:fld>
            <a:endParaRPr lang="en-US" dirty="0"/>
          </a:p>
        </p:txBody>
      </p:sp>
    </p:spTree>
    <p:extLst>
      <p:ext uri="{BB962C8B-B14F-4D97-AF65-F5344CB8AC3E}">
        <p14:creationId xmlns:p14="http://schemas.microsoft.com/office/powerpoint/2010/main" val="796186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2AB124-7560-2F49-8483-357F699A8A31}"/>
              </a:ext>
            </a:extLst>
          </p:cNvPr>
          <p:cNvSpPr>
            <a:spLocks noGrp="1"/>
          </p:cNvSpPr>
          <p:nvPr>
            <p:ph type="title"/>
          </p:nvPr>
        </p:nvSpPr>
        <p:spPr/>
        <p:txBody>
          <a:bodyPr/>
          <a:lstStyle/>
          <a:p>
            <a:r>
              <a:rPr lang="en-US"/>
              <a:t>Data science instruction at UCSB</a:t>
            </a:r>
          </a:p>
        </p:txBody>
      </p:sp>
      <p:sp>
        <p:nvSpPr>
          <p:cNvPr id="7" name="Content Placeholder 6">
            <a:extLst>
              <a:ext uri="{FF2B5EF4-FFF2-40B4-BE49-F238E27FC236}">
                <a16:creationId xmlns:a16="http://schemas.microsoft.com/office/drawing/2014/main" id="{B51DDFE7-19E1-1648-9799-B2CCDEC48EBC}"/>
              </a:ext>
            </a:extLst>
          </p:cNvPr>
          <p:cNvSpPr>
            <a:spLocks noGrp="1"/>
          </p:cNvSpPr>
          <p:nvPr>
            <p:ph idx="1"/>
          </p:nvPr>
        </p:nvSpPr>
        <p:spPr/>
        <p:txBody>
          <a:bodyPr/>
          <a:lstStyle/>
          <a:p>
            <a:r>
              <a:rPr lang="en-US"/>
              <a:t>Degree programs</a:t>
            </a:r>
          </a:p>
          <a:p>
            <a:pPr lvl="1"/>
            <a:r>
              <a:rPr lang="en-US"/>
              <a:t>Data Science Initiative</a:t>
            </a:r>
          </a:p>
          <a:p>
            <a:pPr lvl="1"/>
            <a:r>
              <a:rPr lang="en-US"/>
              <a:t>Bren School</a:t>
            </a:r>
          </a:p>
          <a:p>
            <a:r>
              <a:rPr lang="en-US"/>
              <a:t>Departmental offerings</a:t>
            </a:r>
          </a:p>
          <a:p>
            <a:pPr lvl="1"/>
            <a:r>
              <a:rPr lang="en-US"/>
              <a:t>PSTAT DataLab</a:t>
            </a:r>
          </a:p>
          <a:p>
            <a:pPr lvl="1"/>
            <a:r>
              <a:rPr lang="en-US"/>
              <a:t>Quantitive Methods in the Social Sciences (QMSS)</a:t>
            </a:r>
          </a:p>
          <a:p>
            <a:r>
              <a:rPr lang="en-US"/>
              <a:t>General tool-oriented workshops</a:t>
            </a:r>
          </a:p>
          <a:p>
            <a:pPr lvl="1"/>
            <a:r>
              <a:rPr lang="en-US"/>
              <a:t>Center for Scientific Computing</a:t>
            </a:r>
          </a:p>
          <a:p>
            <a:pPr lvl="1"/>
            <a:r>
              <a:rPr lang="en-US">
                <a:solidFill>
                  <a:srgbClr val="FF0000"/>
                </a:solidFill>
              </a:rPr>
              <a:t>Library</a:t>
            </a:r>
          </a:p>
          <a:p>
            <a:endParaRPr lang="en-US"/>
          </a:p>
        </p:txBody>
      </p:sp>
      <p:sp>
        <p:nvSpPr>
          <p:cNvPr id="4" name="Slide Number Placeholder 3">
            <a:extLst>
              <a:ext uri="{FF2B5EF4-FFF2-40B4-BE49-F238E27FC236}">
                <a16:creationId xmlns:a16="http://schemas.microsoft.com/office/drawing/2014/main" id="{388AA95A-36B4-3841-B76F-300B3D47CFF5}"/>
              </a:ext>
            </a:extLst>
          </p:cNvPr>
          <p:cNvSpPr>
            <a:spLocks noGrp="1"/>
          </p:cNvSpPr>
          <p:nvPr>
            <p:ph type="sldNum" sz="quarter" idx="12"/>
          </p:nvPr>
        </p:nvSpPr>
        <p:spPr/>
        <p:txBody>
          <a:bodyPr/>
          <a:lstStyle/>
          <a:p>
            <a:fld id="{B1CEE82F-2544-CA44-B071-E7AA4627C40D}" type="slidenum">
              <a:rPr lang="en-US"/>
              <a:t>25</a:t>
            </a:fld>
            <a:endParaRPr lang="en-US" dirty="0"/>
          </a:p>
        </p:txBody>
      </p:sp>
    </p:spTree>
    <p:extLst>
      <p:ext uri="{BB962C8B-B14F-4D97-AF65-F5344CB8AC3E}">
        <p14:creationId xmlns:p14="http://schemas.microsoft.com/office/powerpoint/2010/main" val="9912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A23DC-4A96-6D46-A041-1100076537A4}"/>
              </a:ext>
            </a:extLst>
          </p:cNvPr>
          <p:cNvSpPr>
            <a:spLocks noGrp="1"/>
          </p:cNvSpPr>
          <p:nvPr>
            <p:ph type="sldNum" sz="quarter" idx="12"/>
          </p:nvPr>
        </p:nvSpPr>
        <p:spPr/>
        <p:txBody>
          <a:bodyPr/>
          <a:lstStyle/>
          <a:p>
            <a:fld id="{B1CEE82F-2544-CA44-B071-E7AA4627C40D}" type="slidenum">
              <a:rPr lang="en-US"/>
              <a:t>26</a:t>
            </a:fld>
            <a:endParaRPr lang="en-US" dirty="0"/>
          </a:p>
        </p:txBody>
      </p:sp>
      <p:sp>
        <p:nvSpPr>
          <p:cNvPr id="5" name="TextBox 4">
            <a:extLst>
              <a:ext uri="{FF2B5EF4-FFF2-40B4-BE49-F238E27FC236}">
                <a16:creationId xmlns:a16="http://schemas.microsoft.com/office/drawing/2014/main" id="{381F8674-DC9F-5447-AF6F-702097804E36}"/>
              </a:ext>
            </a:extLst>
          </p:cNvPr>
          <p:cNvSpPr txBox="1"/>
          <p:nvPr/>
        </p:nvSpPr>
        <p:spPr>
          <a:xfrm>
            <a:off x="574876" y="641474"/>
            <a:ext cx="11042247" cy="4024435"/>
          </a:xfrm>
          <a:prstGeom prst="rect">
            <a:avLst/>
          </a:prstGeom>
          <a:noFill/>
        </p:spPr>
        <p:txBody>
          <a:bodyPr wrap="square" rtlCol="0">
            <a:spAutoFit/>
          </a:bodyPr>
          <a:lstStyle/>
          <a:p>
            <a:pPr>
              <a:lnSpc>
                <a:spcPct val="150000"/>
              </a:lnSpc>
            </a:pPr>
            <a:r>
              <a:rPr lang="en-US" sz="2400" i="1"/>
              <a:t>Each of the 12 Departments participating in the proposed major has had extensive interactions with the Library’s Interdisciplinary Research Collaboratory.  The Collaboratory has offered open-enrollment workshops in collaboration with CITS and Communication, hired PSTAT and CS undergraduate students as peer consultants, and consulted on appropriate classroom and research software with faculty from the listed programs.</a:t>
            </a:r>
            <a:endParaRPr lang="en-US" sz="2400" i="1" u="sng"/>
          </a:p>
          <a:p>
            <a:pPr>
              <a:lnSpc>
                <a:spcPct val="150000"/>
              </a:lnSpc>
            </a:pPr>
            <a:endParaRPr lang="en-US" sz="1050">
              <a:effectLst/>
            </a:endParaRPr>
          </a:p>
          <a:p>
            <a:pPr>
              <a:lnSpc>
                <a:spcPct val="150000"/>
              </a:lnSpc>
            </a:pPr>
            <a:r>
              <a:rPr lang="en-US" sz="1600"/>
              <a:t>                                                            —Proposal for a Bachelor of Science (B.S.) Degree and New Academic Unit in Data Science</a:t>
            </a:r>
            <a:endParaRPr lang="en-US" sz="1600">
              <a:effectLst/>
            </a:endParaRPr>
          </a:p>
        </p:txBody>
      </p:sp>
    </p:spTree>
    <p:extLst>
      <p:ext uri="{BB962C8B-B14F-4D97-AF65-F5344CB8AC3E}">
        <p14:creationId xmlns:p14="http://schemas.microsoft.com/office/powerpoint/2010/main" val="157684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5FFFB-7FEF-8D47-AF41-E648205EB43A}"/>
              </a:ext>
            </a:extLst>
          </p:cNvPr>
          <p:cNvSpPr>
            <a:spLocks noGrp="1"/>
          </p:cNvSpPr>
          <p:nvPr>
            <p:ph type="sldNum" sz="quarter" idx="12"/>
          </p:nvPr>
        </p:nvSpPr>
        <p:spPr/>
        <p:txBody>
          <a:bodyPr/>
          <a:lstStyle/>
          <a:p>
            <a:fld id="{B1CEE82F-2544-CA44-B071-E7AA4627C40D}" type="slidenum">
              <a:rPr lang="en-US"/>
              <a:t>27</a:t>
            </a:fld>
            <a:endParaRPr lang="en-US" dirty="0"/>
          </a:p>
        </p:txBody>
      </p:sp>
      <p:pic>
        <p:nvPicPr>
          <p:cNvPr id="7" name="Picture 6">
            <a:extLst>
              <a:ext uri="{FF2B5EF4-FFF2-40B4-BE49-F238E27FC236}">
                <a16:creationId xmlns:a16="http://schemas.microsoft.com/office/drawing/2014/main" id="{0B9923F1-52EB-694C-932C-6C9C8938C720}"/>
              </a:ext>
            </a:extLst>
          </p:cNvPr>
          <p:cNvPicPr>
            <a:picLocks noChangeAspect="1"/>
          </p:cNvPicPr>
          <p:nvPr/>
        </p:nvPicPr>
        <p:blipFill rotWithShape="1">
          <a:blip r:embed="rId2"/>
          <a:srcRect b="71247"/>
          <a:stretch/>
        </p:blipFill>
        <p:spPr>
          <a:xfrm>
            <a:off x="1658487" y="589349"/>
            <a:ext cx="8403357" cy="1632990"/>
          </a:xfrm>
          <a:prstGeom prst="rect">
            <a:avLst/>
          </a:prstGeom>
        </p:spPr>
      </p:pic>
      <p:pic>
        <p:nvPicPr>
          <p:cNvPr id="8" name="Picture 7">
            <a:extLst>
              <a:ext uri="{FF2B5EF4-FFF2-40B4-BE49-F238E27FC236}">
                <a16:creationId xmlns:a16="http://schemas.microsoft.com/office/drawing/2014/main" id="{9E464726-2C8B-B34B-8144-3A5201CCDA2C}"/>
              </a:ext>
            </a:extLst>
          </p:cNvPr>
          <p:cNvPicPr>
            <a:picLocks noChangeAspect="1"/>
          </p:cNvPicPr>
          <p:nvPr/>
        </p:nvPicPr>
        <p:blipFill rotWithShape="1">
          <a:blip r:embed="rId2"/>
          <a:srcRect t="71247"/>
          <a:stretch/>
        </p:blipFill>
        <p:spPr>
          <a:xfrm>
            <a:off x="1658487" y="2222339"/>
            <a:ext cx="8403357" cy="1632990"/>
          </a:xfrm>
          <a:prstGeom prst="rect">
            <a:avLst/>
          </a:prstGeom>
        </p:spPr>
      </p:pic>
      <p:sp>
        <p:nvSpPr>
          <p:cNvPr id="9" name="Rectangle 8">
            <a:extLst>
              <a:ext uri="{FF2B5EF4-FFF2-40B4-BE49-F238E27FC236}">
                <a16:creationId xmlns:a16="http://schemas.microsoft.com/office/drawing/2014/main" id="{3B7D9411-E260-F444-B1AA-653A1395C7A0}"/>
              </a:ext>
            </a:extLst>
          </p:cNvPr>
          <p:cNvSpPr/>
          <p:nvPr/>
        </p:nvSpPr>
        <p:spPr>
          <a:xfrm>
            <a:off x="1481559" y="486137"/>
            <a:ext cx="1446836"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CC701E-ECBC-2444-B7C6-A186F33B381C}"/>
              </a:ext>
            </a:extLst>
          </p:cNvPr>
          <p:cNvSpPr txBox="1"/>
          <p:nvPr/>
        </p:nvSpPr>
        <p:spPr>
          <a:xfrm>
            <a:off x="3943904" y="3946966"/>
            <a:ext cx="4304192" cy="646331"/>
          </a:xfrm>
          <a:prstGeom prst="rect">
            <a:avLst/>
          </a:prstGeom>
          <a:noFill/>
        </p:spPr>
        <p:txBody>
          <a:bodyPr wrap="none" rtlCol="0">
            <a:spAutoFit/>
          </a:bodyPr>
          <a:lstStyle/>
          <a:p>
            <a:r>
              <a:rPr lang="en-US" sz="3600">
                <a:solidFill>
                  <a:srgbClr val="FF0000"/>
                </a:solidFill>
              </a:rPr>
              <a:t>“How to be a scholar”</a:t>
            </a:r>
          </a:p>
        </p:txBody>
      </p:sp>
    </p:spTree>
    <p:extLst>
      <p:ext uri="{BB962C8B-B14F-4D97-AF65-F5344CB8AC3E}">
        <p14:creationId xmlns:p14="http://schemas.microsoft.com/office/powerpoint/2010/main" val="13464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81DCA-62AB-AF4F-ABD5-82973272F0BC}"/>
              </a:ext>
            </a:extLst>
          </p:cNvPr>
          <p:cNvSpPr>
            <a:spLocks noGrp="1"/>
          </p:cNvSpPr>
          <p:nvPr>
            <p:ph type="sldNum" sz="quarter" idx="12"/>
          </p:nvPr>
        </p:nvSpPr>
        <p:spPr/>
        <p:txBody>
          <a:bodyPr/>
          <a:lstStyle/>
          <a:p>
            <a:fld id="{B1CEE82F-2544-CA44-B071-E7AA4627C40D}" type="slidenum">
              <a:rPr lang="en-US"/>
              <a:t>28</a:t>
            </a:fld>
            <a:endParaRPr lang="en-US" dirty="0"/>
          </a:p>
        </p:txBody>
      </p:sp>
      <p:pic>
        <p:nvPicPr>
          <p:cNvPr id="8" name="Picture 7">
            <a:extLst>
              <a:ext uri="{FF2B5EF4-FFF2-40B4-BE49-F238E27FC236}">
                <a16:creationId xmlns:a16="http://schemas.microsoft.com/office/drawing/2014/main" id="{30B9DFDB-11F0-2E41-BA2E-FA963EBF6D2A}"/>
              </a:ext>
            </a:extLst>
          </p:cNvPr>
          <p:cNvPicPr>
            <a:picLocks noChangeAspect="1"/>
          </p:cNvPicPr>
          <p:nvPr/>
        </p:nvPicPr>
        <p:blipFill>
          <a:blip r:embed="rId2"/>
          <a:stretch>
            <a:fillRect/>
          </a:stretch>
        </p:blipFill>
        <p:spPr>
          <a:xfrm>
            <a:off x="5786250" y="326701"/>
            <a:ext cx="5648699" cy="2828071"/>
          </a:xfrm>
          <a:prstGeom prst="rect">
            <a:avLst/>
          </a:prstGeom>
        </p:spPr>
      </p:pic>
      <p:pic>
        <p:nvPicPr>
          <p:cNvPr id="10" name="Picture 9">
            <a:extLst>
              <a:ext uri="{FF2B5EF4-FFF2-40B4-BE49-F238E27FC236}">
                <a16:creationId xmlns:a16="http://schemas.microsoft.com/office/drawing/2014/main" id="{2B2F60E6-A64D-1542-B732-076550A26B33}"/>
              </a:ext>
            </a:extLst>
          </p:cNvPr>
          <p:cNvPicPr>
            <a:picLocks noChangeAspect="1"/>
          </p:cNvPicPr>
          <p:nvPr/>
        </p:nvPicPr>
        <p:blipFill>
          <a:blip r:embed="rId3"/>
          <a:stretch>
            <a:fillRect/>
          </a:stretch>
        </p:blipFill>
        <p:spPr>
          <a:xfrm>
            <a:off x="500124" y="422840"/>
            <a:ext cx="4577952" cy="5818194"/>
          </a:xfrm>
          <a:prstGeom prst="rect">
            <a:avLst/>
          </a:prstGeom>
        </p:spPr>
      </p:pic>
      <p:pic>
        <p:nvPicPr>
          <p:cNvPr id="6" name="Picture 5">
            <a:extLst>
              <a:ext uri="{FF2B5EF4-FFF2-40B4-BE49-F238E27FC236}">
                <a16:creationId xmlns:a16="http://schemas.microsoft.com/office/drawing/2014/main" id="{C5B5F2F1-1A87-A247-9837-B73EB8790277}"/>
              </a:ext>
            </a:extLst>
          </p:cNvPr>
          <p:cNvPicPr>
            <a:picLocks noChangeAspect="1"/>
          </p:cNvPicPr>
          <p:nvPr/>
        </p:nvPicPr>
        <p:blipFill>
          <a:blip r:embed="rId4"/>
          <a:stretch>
            <a:fillRect/>
          </a:stretch>
        </p:blipFill>
        <p:spPr>
          <a:xfrm>
            <a:off x="3352168" y="3526063"/>
            <a:ext cx="6730826" cy="2458995"/>
          </a:xfrm>
          <a:prstGeom prst="rect">
            <a:avLst/>
          </a:prstGeom>
          <a:ln>
            <a:solidFill>
              <a:schemeClr val="accent1">
                <a:shade val="50000"/>
              </a:schemeClr>
            </a:solidFill>
          </a:ln>
        </p:spPr>
      </p:pic>
      <p:pic>
        <p:nvPicPr>
          <p:cNvPr id="7" name="Picture 6">
            <a:extLst>
              <a:ext uri="{FF2B5EF4-FFF2-40B4-BE49-F238E27FC236}">
                <a16:creationId xmlns:a16="http://schemas.microsoft.com/office/drawing/2014/main" id="{1900BF93-CEF1-C14D-A8A4-A44CC68B7788}"/>
              </a:ext>
            </a:extLst>
          </p:cNvPr>
          <p:cNvPicPr>
            <a:picLocks noChangeAspect="1"/>
          </p:cNvPicPr>
          <p:nvPr/>
        </p:nvPicPr>
        <p:blipFill rotWithShape="1">
          <a:blip r:embed="rId5"/>
          <a:srcRect l="2630" t="6287" r="73465" b="11767"/>
          <a:stretch/>
        </p:blipFill>
        <p:spPr>
          <a:xfrm>
            <a:off x="8927647" y="2387470"/>
            <a:ext cx="2635462" cy="3968880"/>
          </a:xfrm>
          <a:prstGeom prst="rect">
            <a:avLst/>
          </a:prstGeom>
        </p:spPr>
      </p:pic>
    </p:spTree>
    <p:extLst>
      <p:ext uri="{BB962C8B-B14F-4D97-AF65-F5344CB8AC3E}">
        <p14:creationId xmlns:p14="http://schemas.microsoft.com/office/powerpoint/2010/main" val="2890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CD154-5CC0-AE45-8BFB-F68497CE7F36}"/>
              </a:ext>
            </a:extLst>
          </p:cNvPr>
          <p:cNvSpPr>
            <a:spLocks noGrp="1"/>
          </p:cNvSpPr>
          <p:nvPr>
            <p:ph type="title"/>
          </p:nvPr>
        </p:nvSpPr>
        <p:spPr/>
        <p:txBody>
          <a:bodyPr/>
          <a:lstStyle/>
          <a:p>
            <a:r>
              <a:rPr lang="en-US"/>
              <a:t>Challenges</a:t>
            </a:r>
          </a:p>
        </p:txBody>
      </p:sp>
      <p:sp>
        <p:nvSpPr>
          <p:cNvPr id="4" name="Content Placeholder 3">
            <a:extLst>
              <a:ext uri="{FF2B5EF4-FFF2-40B4-BE49-F238E27FC236}">
                <a16:creationId xmlns:a16="http://schemas.microsoft.com/office/drawing/2014/main" id="{67B0581E-625C-D540-9C52-74CB9183FF97}"/>
              </a:ext>
            </a:extLst>
          </p:cNvPr>
          <p:cNvSpPr>
            <a:spLocks noGrp="1"/>
          </p:cNvSpPr>
          <p:nvPr>
            <p:ph idx="1"/>
          </p:nvPr>
        </p:nvSpPr>
        <p:spPr/>
        <p:txBody>
          <a:bodyPr/>
          <a:lstStyle/>
          <a:p>
            <a:r>
              <a:rPr lang="en-US"/>
              <a:t>Instructor depth</a:t>
            </a:r>
          </a:p>
          <a:p>
            <a:r>
              <a:rPr lang="en-US"/>
              <a:t>Instructors, period</a:t>
            </a:r>
          </a:p>
        </p:txBody>
      </p:sp>
      <p:sp>
        <p:nvSpPr>
          <p:cNvPr id="2" name="Slide Number Placeholder 1">
            <a:extLst>
              <a:ext uri="{FF2B5EF4-FFF2-40B4-BE49-F238E27FC236}">
                <a16:creationId xmlns:a16="http://schemas.microsoft.com/office/drawing/2014/main" id="{D7158436-50F2-8A4C-8210-43CB3062E901}"/>
              </a:ext>
            </a:extLst>
          </p:cNvPr>
          <p:cNvSpPr>
            <a:spLocks noGrp="1"/>
          </p:cNvSpPr>
          <p:nvPr>
            <p:ph type="sldNum" sz="quarter" idx="12"/>
          </p:nvPr>
        </p:nvSpPr>
        <p:spPr/>
        <p:txBody>
          <a:bodyPr/>
          <a:lstStyle/>
          <a:p>
            <a:fld id="{B1CEE82F-2544-CA44-B071-E7AA4627C40D}" type="slidenum">
              <a:rPr lang="en-US"/>
              <a:t>29</a:t>
            </a:fld>
            <a:endParaRPr lang="en-US" dirty="0"/>
          </a:p>
        </p:txBody>
      </p:sp>
    </p:spTree>
    <p:extLst>
      <p:ext uri="{BB962C8B-B14F-4D97-AF65-F5344CB8AC3E}">
        <p14:creationId xmlns:p14="http://schemas.microsoft.com/office/powerpoint/2010/main" val="6157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745420-4895-B346-B08B-E354AE34C4D5}"/>
              </a:ext>
            </a:extLst>
          </p:cNvPr>
          <p:cNvSpPr>
            <a:spLocks noGrp="1"/>
          </p:cNvSpPr>
          <p:nvPr>
            <p:ph type="sldNum" sz="quarter" idx="12"/>
          </p:nvPr>
        </p:nvSpPr>
        <p:spPr/>
        <p:txBody>
          <a:bodyPr/>
          <a:lstStyle/>
          <a:p>
            <a:fld id="{B1CEE82F-2544-CA44-B071-E7AA4627C40D}" type="slidenum">
              <a:rPr lang="en-US"/>
              <a:t>3</a:t>
            </a:fld>
            <a:endParaRPr lang="en-US" dirty="0"/>
          </a:p>
        </p:txBody>
      </p:sp>
      <p:pic>
        <p:nvPicPr>
          <p:cNvPr id="4" name="Picture 3">
            <a:extLst>
              <a:ext uri="{FF2B5EF4-FFF2-40B4-BE49-F238E27FC236}">
                <a16:creationId xmlns:a16="http://schemas.microsoft.com/office/drawing/2014/main" id="{C1D8DE6B-9C77-5A46-944D-6223BE5FB876}"/>
              </a:ext>
            </a:extLst>
          </p:cNvPr>
          <p:cNvPicPr>
            <a:picLocks noChangeAspect="1"/>
          </p:cNvPicPr>
          <p:nvPr/>
        </p:nvPicPr>
        <p:blipFill>
          <a:blip r:embed="rId2"/>
          <a:stretch>
            <a:fillRect/>
          </a:stretch>
        </p:blipFill>
        <p:spPr>
          <a:xfrm>
            <a:off x="1427703" y="0"/>
            <a:ext cx="9336593" cy="6858000"/>
          </a:xfrm>
          <a:prstGeom prst="rect">
            <a:avLst/>
          </a:prstGeom>
        </p:spPr>
      </p:pic>
    </p:spTree>
    <p:extLst>
      <p:ext uri="{BB962C8B-B14F-4D97-AF65-F5344CB8AC3E}">
        <p14:creationId xmlns:p14="http://schemas.microsoft.com/office/powerpoint/2010/main" val="289283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D3D46-C2EA-FE4A-95C2-389041513AD9}"/>
              </a:ext>
            </a:extLst>
          </p:cNvPr>
          <p:cNvSpPr>
            <a:spLocks noGrp="1"/>
          </p:cNvSpPr>
          <p:nvPr>
            <p:ph type="sldNum" sz="quarter" idx="12"/>
          </p:nvPr>
        </p:nvSpPr>
        <p:spPr/>
        <p:txBody>
          <a:bodyPr/>
          <a:lstStyle/>
          <a:p>
            <a:fld id="{B1CEE82F-2544-CA44-B071-E7AA4627C40D}" type="slidenum">
              <a:rPr lang="en-US"/>
              <a:t>30</a:t>
            </a:fld>
            <a:endParaRPr lang="en-US" dirty="0"/>
          </a:p>
        </p:txBody>
      </p:sp>
    </p:spTree>
    <p:extLst>
      <p:ext uri="{BB962C8B-B14F-4D97-AF65-F5344CB8AC3E}">
        <p14:creationId xmlns:p14="http://schemas.microsoft.com/office/powerpoint/2010/main" val="104895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9D977-E1E9-024A-9410-1E7AA6270867}"/>
              </a:ext>
            </a:extLst>
          </p:cNvPr>
          <p:cNvSpPr>
            <a:spLocks noGrp="1"/>
          </p:cNvSpPr>
          <p:nvPr>
            <p:ph type="sldNum" sz="quarter" idx="12"/>
          </p:nvPr>
        </p:nvSpPr>
        <p:spPr/>
        <p:txBody>
          <a:bodyPr/>
          <a:lstStyle/>
          <a:p>
            <a:fld id="{B1CEE82F-2544-CA44-B071-E7AA4627C40D}" type="slidenum">
              <a:rPr lang="en-US"/>
              <a:t>4</a:t>
            </a:fld>
            <a:endParaRPr lang="en-US" dirty="0"/>
          </a:p>
        </p:txBody>
      </p:sp>
      <p:pic>
        <p:nvPicPr>
          <p:cNvPr id="4" name="Picture 3">
            <a:extLst>
              <a:ext uri="{FF2B5EF4-FFF2-40B4-BE49-F238E27FC236}">
                <a16:creationId xmlns:a16="http://schemas.microsoft.com/office/drawing/2014/main" id="{990B7DA9-BD7D-5A44-AF71-227DF5D530B8}"/>
              </a:ext>
            </a:extLst>
          </p:cNvPr>
          <p:cNvPicPr>
            <a:picLocks noChangeAspect="1"/>
          </p:cNvPicPr>
          <p:nvPr/>
        </p:nvPicPr>
        <p:blipFill>
          <a:blip r:embed="rId2"/>
          <a:stretch>
            <a:fillRect/>
          </a:stretch>
        </p:blipFill>
        <p:spPr>
          <a:xfrm>
            <a:off x="1427703" y="0"/>
            <a:ext cx="9336593" cy="6858000"/>
          </a:xfrm>
          <a:prstGeom prst="rect">
            <a:avLst/>
          </a:prstGeom>
        </p:spPr>
      </p:pic>
    </p:spTree>
    <p:extLst>
      <p:ext uri="{BB962C8B-B14F-4D97-AF65-F5344CB8AC3E}">
        <p14:creationId xmlns:p14="http://schemas.microsoft.com/office/powerpoint/2010/main" val="369851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transformative developments</a:t>
            </a:r>
          </a:p>
        </p:txBody>
      </p:sp>
      <p:sp>
        <p:nvSpPr>
          <p:cNvPr id="3" name="Content Placeholder 2"/>
          <p:cNvSpPr>
            <a:spLocks noGrp="1"/>
          </p:cNvSpPr>
          <p:nvPr>
            <p:ph idx="1"/>
          </p:nvPr>
        </p:nvSpPr>
        <p:spPr/>
        <p:txBody>
          <a:bodyPr/>
          <a:lstStyle/>
          <a:p>
            <a:r>
              <a:rPr lang="en-US" dirty="0"/>
              <a:t>Digital preservation</a:t>
            </a:r>
          </a:p>
          <a:p>
            <a:r>
              <a:rPr lang="en-US" dirty="0"/>
              <a:t>Research data</a:t>
            </a:r>
          </a:p>
          <a:p>
            <a:r>
              <a:rPr lang="en-US" dirty="0"/>
              <a:t>Data science</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5</a:t>
            </a:fld>
            <a:endParaRPr lang="en-US" dirty="0"/>
          </a:p>
        </p:txBody>
      </p:sp>
    </p:spTree>
    <p:extLst>
      <p:ext uri="{BB962C8B-B14F-4D97-AF65-F5344CB8AC3E}">
        <p14:creationId xmlns:p14="http://schemas.microsoft.com/office/powerpoint/2010/main" val="280557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5">
                    <a:lumMod val="50000"/>
                  </a:schemeClr>
                </a:solidFill>
                <a:latin typeface="Abadi MT Condensed Extra Bold" panose="020B0306030101010103" pitchFamily="34" charset="77"/>
              </a:rPr>
              <a:t>1. Digital preservation</a:t>
            </a:r>
          </a:p>
        </p:txBody>
      </p:sp>
      <p:sp>
        <p:nvSpPr>
          <p:cNvPr id="6" name="Slide Number Placeholder 5">
            <a:extLst>
              <a:ext uri="{FF2B5EF4-FFF2-40B4-BE49-F238E27FC236}">
                <a16:creationId xmlns:a16="http://schemas.microsoft.com/office/drawing/2014/main" id="{F030B70F-8420-7D42-BF83-539F531885BA}"/>
              </a:ext>
            </a:extLst>
          </p:cNvPr>
          <p:cNvSpPr>
            <a:spLocks noGrp="1"/>
          </p:cNvSpPr>
          <p:nvPr>
            <p:ph type="sldNum" sz="quarter" idx="12"/>
          </p:nvPr>
        </p:nvSpPr>
        <p:spPr/>
        <p:txBody>
          <a:bodyPr/>
          <a:lstStyle/>
          <a:p>
            <a:fld id="{B1CEE82F-2544-CA44-B071-E7AA4627C40D}" type="slidenum">
              <a:rPr lang="en-US"/>
              <a:t>6</a:t>
            </a:fld>
            <a:endParaRPr lang="en-US" dirty="0"/>
          </a:p>
        </p:txBody>
      </p:sp>
    </p:spTree>
    <p:extLst>
      <p:ext uri="{BB962C8B-B14F-4D97-AF65-F5344CB8AC3E}">
        <p14:creationId xmlns:p14="http://schemas.microsoft.com/office/powerpoint/2010/main" val="54638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B44352-C6F1-C54E-87E9-03690D77DC49}"/>
              </a:ext>
            </a:extLst>
          </p:cNvPr>
          <p:cNvSpPr>
            <a:spLocks noGrp="1"/>
          </p:cNvSpPr>
          <p:nvPr>
            <p:ph type="sldNum" sz="quarter" idx="12"/>
          </p:nvPr>
        </p:nvSpPr>
        <p:spPr/>
        <p:txBody>
          <a:bodyPr/>
          <a:lstStyle/>
          <a:p>
            <a:fld id="{B1CEE82F-2544-CA44-B071-E7AA4627C40D}" type="slidenum">
              <a:rPr lang="en-US"/>
              <a:t>7</a:t>
            </a:fld>
            <a:endParaRPr lang="en-US" dirty="0"/>
          </a:p>
        </p:txBody>
      </p:sp>
      <p:sp>
        <p:nvSpPr>
          <p:cNvPr id="3" name="Oval 2">
            <a:extLst>
              <a:ext uri="{FF2B5EF4-FFF2-40B4-BE49-F238E27FC236}">
                <a16:creationId xmlns:a16="http://schemas.microsoft.com/office/drawing/2014/main" id="{C3FB1CF5-8B8D-3E4D-8F63-1F60A85F3642}"/>
              </a:ext>
            </a:extLst>
          </p:cNvPr>
          <p:cNvSpPr/>
          <p:nvPr/>
        </p:nvSpPr>
        <p:spPr>
          <a:xfrm>
            <a:off x="4395793" y="1728793"/>
            <a:ext cx="3400414" cy="3400414"/>
          </a:xfrm>
          <a:prstGeom prst="ellipse">
            <a:avLst/>
          </a:prstGeom>
          <a:solidFill>
            <a:schemeClr val="accent1">
              <a:alpha val="2516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4FCEA6-6C6A-EE47-AB84-33F083212967}"/>
              </a:ext>
            </a:extLst>
          </p:cNvPr>
          <p:cNvSpPr txBox="1"/>
          <p:nvPr/>
        </p:nvSpPr>
        <p:spPr>
          <a:xfrm>
            <a:off x="4882655" y="2150992"/>
            <a:ext cx="2426690" cy="523220"/>
          </a:xfrm>
          <a:prstGeom prst="rect">
            <a:avLst/>
          </a:prstGeom>
          <a:noFill/>
        </p:spPr>
        <p:txBody>
          <a:bodyPr wrap="none" rtlCol="0">
            <a:spAutoFit/>
          </a:bodyPr>
          <a:lstStyle/>
          <a:p>
            <a:r>
              <a:rPr lang="en-US" sz="2800" b="1"/>
              <a:t>PRESERVATION</a:t>
            </a:r>
          </a:p>
        </p:txBody>
      </p:sp>
      <p:grpSp>
        <p:nvGrpSpPr>
          <p:cNvPr id="5" name="Group 4">
            <a:extLst>
              <a:ext uri="{FF2B5EF4-FFF2-40B4-BE49-F238E27FC236}">
                <a16:creationId xmlns:a16="http://schemas.microsoft.com/office/drawing/2014/main" id="{9697204B-4B00-0E4E-AB5A-D2C8754FE430}"/>
              </a:ext>
            </a:extLst>
          </p:cNvPr>
          <p:cNvGrpSpPr/>
          <p:nvPr/>
        </p:nvGrpSpPr>
        <p:grpSpPr>
          <a:xfrm>
            <a:off x="4730026" y="2775523"/>
            <a:ext cx="2804440" cy="2060931"/>
            <a:chOff x="4730026" y="2775523"/>
            <a:chExt cx="2804440" cy="2060931"/>
          </a:xfrm>
        </p:grpSpPr>
        <p:sp>
          <p:nvSpPr>
            <p:cNvPr id="4" name="TextBox 3">
              <a:extLst>
                <a:ext uri="{FF2B5EF4-FFF2-40B4-BE49-F238E27FC236}">
                  <a16:creationId xmlns:a16="http://schemas.microsoft.com/office/drawing/2014/main" id="{E7C5EF64-30CA-914C-9C03-728E06D750A9}"/>
                </a:ext>
              </a:extLst>
            </p:cNvPr>
            <p:cNvSpPr txBox="1"/>
            <p:nvPr/>
          </p:nvSpPr>
          <p:spPr>
            <a:xfrm>
              <a:off x="6388896" y="2775523"/>
              <a:ext cx="1145570" cy="646331"/>
            </a:xfrm>
            <a:prstGeom prst="rect">
              <a:avLst/>
            </a:prstGeom>
            <a:noFill/>
          </p:spPr>
          <p:txBody>
            <a:bodyPr wrap="none" rtlCol="0">
              <a:spAutoFit/>
            </a:bodyPr>
            <a:lstStyle/>
            <a:p>
              <a:pPr algn="ctr"/>
              <a:r>
                <a:rPr lang="en-US"/>
                <a:t>repository</a:t>
              </a:r>
            </a:p>
            <a:p>
              <a:pPr algn="ctr"/>
              <a:r>
                <a:rPr lang="en-US"/>
                <a:t>system</a:t>
              </a:r>
            </a:p>
          </p:txBody>
        </p:sp>
        <p:sp>
          <p:nvSpPr>
            <p:cNvPr id="10" name="TextBox 9">
              <a:extLst>
                <a:ext uri="{FF2B5EF4-FFF2-40B4-BE49-F238E27FC236}">
                  <a16:creationId xmlns:a16="http://schemas.microsoft.com/office/drawing/2014/main" id="{985F83B1-9F5B-D44B-AE96-5467A89F3F99}"/>
                </a:ext>
              </a:extLst>
            </p:cNvPr>
            <p:cNvSpPr txBox="1"/>
            <p:nvPr/>
          </p:nvSpPr>
          <p:spPr>
            <a:xfrm>
              <a:off x="4733416" y="2869061"/>
              <a:ext cx="1369286" cy="646331"/>
            </a:xfrm>
            <a:prstGeom prst="rect">
              <a:avLst/>
            </a:prstGeom>
            <a:noFill/>
          </p:spPr>
          <p:txBody>
            <a:bodyPr wrap="none" rtlCol="0">
              <a:spAutoFit/>
            </a:bodyPr>
            <a:lstStyle/>
            <a:p>
              <a:pPr algn="ctr"/>
              <a:r>
                <a:rPr lang="en-US"/>
                <a:t>preservation</a:t>
              </a:r>
            </a:p>
            <a:p>
              <a:pPr algn="ctr"/>
              <a:r>
                <a:rPr lang="en-US"/>
                <a:t>storage</a:t>
              </a:r>
            </a:p>
          </p:txBody>
        </p:sp>
        <p:sp>
          <p:nvSpPr>
            <p:cNvPr id="11" name="TextBox 10">
              <a:extLst>
                <a:ext uri="{FF2B5EF4-FFF2-40B4-BE49-F238E27FC236}">
                  <a16:creationId xmlns:a16="http://schemas.microsoft.com/office/drawing/2014/main" id="{3D1B04D0-7B98-5142-8911-FBF909EA9691}"/>
                </a:ext>
              </a:extLst>
            </p:cNvPr>
            <p:cNvSpPr txBox="1"/>
            <p:nvPr/>
          </p:nvSpPr>
          <p:spPr>
            <a:xfrm>
              <a:off x="4730026" y="3759756"/>
              <a:ext cx="1515158" cy="369332"/>
            </a:xfrm>
            <a:prstGeom prst="rect">
              <a:avLst/>
            </a:prstGeom>
            <a:noFill/>
          </p:spPr>
          <p:txBody>
            <a:bodyPr wrap="none" rtlCol="0">
              <a:spAutoFit/>
            </a:bodyPr>
            <a:lstStyle/>
            <a:p>
              <a:pPr algn="ctr"/>
              <a:r>
                <a:rPr lang="en-US"/>
                <a:t>fixity checking</a:t>
              </a:r>
            </a:p>
          </p:txBody>
        </p:sp>
        <p:sp>
          <p:nvSpPr>
            <p:cNvPr id="13" name="TextBox 12">
              <a:extLst>
                <a:ext uri="{FF2B5EF4-FFF2-40B4-BE49-F238E27FC236}">
                  <a16:creationId xmlns:a16="http://schemas.microsoft.com/office/drawing/2014/main" id="{14EACD39-1664-4649-B6CB-D9F6122ED266}"/>
                </a:ext>
              </a:extLst>
            </p:cNvPr>
            <p:cNvSpPr txBox="1"/>
            <p:nvPr/>
          </p:nvSpPr>
          <p:spPr>
            <a:xfrm>
              <a:off x="5436347" y="4190123"/>
              <a:ext cx="1369286" cy="646331"/>
            </a:xfrm>
            <a:prstGeom prst="rect">
              <a:avLst/>
            </a:prstGeom>
            <a:noFill/>
          </p:spPr>
          <p:txBody>
            <a:bodyPr wrap="none" rtlCol="0">
              <a:spAutoFit/>
            </a:bodyPr>
            <a:lstStyle/>
            <a:p>
              <a:pPr algn="ctr"/>
              <a:r>
                <a:rPr lang="en-US"/>
                <a:t>preservation</a:t>
              </a:r>
            </a:p>
            <a:p>
              <a:pPr algn="ctr"/>
              <a:r>
                <a:rPr lang="en-US"/>
                <a:t>metadata</a:t>
              </a:r>
            </a:p>
          </p:txBody>
        </p:sp>
        <p:sp>
          <p:nvSpPr>
            <p:cNvPr id="14" name="TextBox 13">
              <a:extLst>
                <a:ext uri="{FF2B5EF4-FFF2-40B4-BE49-F238E27FC236}">
                  <a16:creationId xmlns:a16="http://schemas.microsoft.com/office/drawing/2014/main" id="{1FA1DCB1-8E9D-8245-895C-BA3ADB68944E}"/>
                </a:ext>
              </a:extLst>
            </p:cNvPr>
            <p:cNvSpPr txBox="1"/>
            <p:nvPr/>
          </p:nvSpPr>
          <p:spPr>
            <a:xfrm>
              <a:off x="6730186" y="3902586"/>
              <a:ext cx="630942" cy="369332"/>
            </a:xfrm>
            <a:prstGeom prst="rect">
              <a:avLst/>
            </a:prstGeom>
            <a:noFill/>
          </p:spPr>
          <p:txBody>
            <a:bodyPr wrap="none" rtlCol="0">
              <a:spAutoFit/>
            </a:bodyPr>
            <a:lstStyle/>
            <a:p>
              <a:pPr algn="ctr"/>
              <a:r>
                <a:rPr lang="en-US"/>
                <a:t>OAIS</a:t>
              </a:r>
            </a:p>
          </p:txBody>
        </p:sp>
        <p:sp>
          <p:nvSpPr>
            <p:cNvPr id="38" name="TextBox 37">
              <a:extLst>
                <a:ext uri="{FF2B5EF4-FFF2-40B4-BE49-F238E27FC236}">
                  <a16:creationId xmlns:a16="http://schemas.microsoft.com/office/drawing/2014/main" id="{684552F9-0B7B-154B-AA05-2D4C25C5CB28}"/>
                </a:ext>
              </a:extLst>
            </p:cNvPr>
            <p:cNvSpPr txBox="1"/>
            <p:nvPr/>
          </p:nvSpPr>
          <p:spPr>
            <a:xfrm>
              <a:off x="5926538" y="3413250"/>
              <a:ext cx="1088311" cy="369332"/>
            </a:xfrm>
            <a:prstGeom prst="rect">
              <a:avLst/>
            </a:prstGeom>
            <a:noFill/>
          </p:spPr>
          <p:txBody>
            <a:bodyPr wrap="none" rtlCol="0">
              <a:spAutoFit/>
            </a:bodyPr>
            <a:lstStyle/>
            <a:p>
              <a:pPr algn="ctr"/>
              <a:r>
                <a:rPr lang="en-US"/>
                <a:t>migration</a:t>
              </a:r>
            </a:p>
          </p:txBody>
        </p:sp>
      </p:grpSp>
      <p:grpSp>
        <p:nvGrpSpPr>
          <p:cNvPr id="6" name="Group 5">
            <a:extLst>
              <a:ext uri="{FF2B5EF4-FFF2-40B4-BE49-F238E27FC236}">
                <a16:creationId xmlns:a16="http://schemas.microsoft.com/office/drawing/2014/main" id="{3B088D70-88A3-6A43-A903-720A98E68CB6}"/>
              </a:ext>
            </a:extLst>
          </p:cNvPr>
          <p:cNvGrpSpPr/>
          <p:nvPr/>
        </p:nvGrpSpPr>
        <p:grpSpPr>
          <a:xfrm>
            <a:off x="346152" y="467051"/>
            <a:ext cx="11544354" cy="5905261"/>
            <a:chOff x="346152" y="467051"/>
            <a:chExt cx="11544354" cy="5905261"/>
          </a:xfrm>
        </p:grpSpPr>
        <p:sp>
          <p:nvSpPr>
            <p:cNvPr id="8" name="TextBox 7">
              <a:extLst>
                <a:ext uri="{FF2B5EF4-FFF2-40B4-BE49-F238E27FC236}">
                  <a16:creationId xmlns:a16="http://schemas.microsoft.com/office/drawing/2014/main" id="{9DCCBBF7-56BF-BE4B-97FD-2E3958860C10}"/>
                </a:ext>
              </a:extLst>
            </p:cNvPr>
            <p:cNvSpPr txBox="1"/>
            <p:nvPr/>
          </p:nvSpPr>
          <p:spPr>
            <a:xfrm>
              <a:off x="1545883" y="1492223"/>
              <a:ext cx="1868397" cy="523220"/>
            </a:xfrm>
            <a:prstGeom prst="rect">
              <a:avLst/>
            </a:prstGeom>
            <a:noFill/>
          </p:spPr>
          <p:txBody>
            <a:bodyPr wrap="none" rtlCol="0">
              <a:spAutoFit/>
            </a:bodyPr>
            <a:lstStyle/>
            <a:p>
              <a:r>
                <a:rPr lang="en-US" sz="2800" b="1"/>
                <a:t>DISCOVERY</a:t>
              </a:r>
            </a:p>
          </p:txBody>
        </p:sp>
        <p:sp>
          <p:nvSpPr>
            <p:cNvPr id="9" name="TextBox 8">
              <a:extLst>
                <a:ext uri="{FF2B5EF4-FFF2-40B4-BE49-F238E27FC236}">
                  <a16:creationId xmlns:a16="http://schemas.microsoft.com/office/drawing/2014/main" id="{C68226E2-2BCB-5F4E-8416-662CDBA6D39A}"/>
                </a:ext>
              </a:extLst>
            </p:cNvPr>
            <p:cNvSpPr txBox="1"/>
            <p:nvPr/>
          </p:nvSpPr>
          <p:spPr>
            <a:xfrm>
              <a:off x="9336703" y="610557"/>
              <a:ext cx="1290994" cy="523220"/>
            </a:xfrm>
            <a:prstGeom prst="rect">
              <a:avLst/>
            </a:prstGeom>
            <a:noFill/>
          </p:spPr>
          <p:txBody>
            <a:bodyPr wrap="none" rtlCol="0">
              <a:spAutoFit/>
            </a:bodyPr>
            <a:lstStyle/>
            <a:p>
              <a:r>
                <a:rPr lang="en-US" sz="2800" b="1"/>
                <a:t>ACCESS</a:t>
              </a:r>
            </a:p>
          </p:txBody>
        </p:sp>
        <p:sp>
          <p:nvSpPr>
            <p:cNvPr id="12" name="TextBox 11">
              <a:extLst>
                <a:ext uri="{FF2B5EF4-FFF2-40B4-BE49-F238E27FC236}">
                  <a16:creationId xmlns:a16="http://schemas.microsoft.com/office/drawing/2014/main" id="{DC06BABC-EB88-E945-BB5C-4E2C1B61B25D}"/>
                </a:ext>
              </a:extLst>
            </p:cNvPr>
            <p:cNvSpPr txBox="1"/>
            <p:nvPr/>
          </p:nvSpPr>
          <p:spPr>
            <a:xfrm>
              <a:off x="924352" y="762593"/>
              <a:ext cx="1165896" cy="646331"/>
            </a:xfrm>
            <a:prstGeom prst="rect">
              <a:avLst/>
            </a:prstGeom>
            <a:noFill/>
          </p:spPr>
          <p:txBody>
            <a:bodyPr wrap="none" rtlCol="0">
              <a:spAutoFit/>
            </a:bodyPr>
            <a:lstStyle/>
            <a:p>
              <a:pPr algn="ctr"/>
              <a:r>
                <a:rPr lang="en-US"/>
                <a:t>Calisphere</a:t>
              </a:r>
            </a:p>
            <a:p>
              <a:pPr algn="ctr"/>
              <a:r>
                <a:rPr lang="en-US"/>
                <a:t>DPLA</a:t>
              </a:r>
            </a:p>
          </p:txBody>
        </p:sp>
        <p:sp>
          <p:nvSpPr>
            <p:cNvPr id="15" name="TextBox 14">
              <a:extLst>
                <a:ext uri="{FF2B5EF4-FFF2-40B4-BE49-F238E27FC236}">
                  <a16:creationId xmlns:a16="http://schemas.microsoft.com/office/drawing/2014/main" id="{65A67D25-2ABF-534E-A312-72F65462C88E}"/>
                </a:ext>
              </a:extLst>
            </p:cNvPr>
            <p:cNvSpPr txBox="1"/>
            <p:nvPr/>
          </p:nvSpPr>
          <p:spPr>
            <a:xfrm>
              <a:off x="3154575" y="4899091"/>
              <a:ext cx="1564659" cy="523220"/>
            </a:xfrm>
            <a:prstGeom prst="rect">
              <a:avLst/>
            </a:prstGeom>
            <a:noFill/>
          </p:spPr>
          <p:txBody>
            <a:bodyPr wrap="none" rtlCol="0">
              <a:spAutoFit/>
            </a:bodyPr>
            <a:lstStyle/>
            <a:p>
              <a:r>
                <a:rPr lang="en-US" sz="2800" b="1"/>
                <a:t>CITATION</a:t>
              </a:r>
            </a:p>
          </p:txBody>
        </p:sp>
        <p:sp>
          <p:nvSpPr>
            <p:cNvPr id="16" name="TextBox 15">
              <a:extLst>
                <a:ext uri="{FF2B5EF4-FFF2-40B4-BE49-F238E27FC236}">
                  <a16:creationId xmlns:a16="http://schemas.microsoft.com/office/drawing/2014/main" id="{96E23878-09C9-5844-9C13-068D7CAAF7EF}"/>
                </a:ext>
              </a:extLst>
            </p:cNvPr>
            <p:cNvSpPr txBox="1"/>
            <p:nvPr/>
          </p:nvSpPr>
          <p:spPr>
            <a:xfrm>
              <a:off x="384584" y="1646999"/>
              <a:ext cx="1022524" cy="646331"/>
            </a:xfrm>
            <a:prstGeom prst="rect">
              <a:avLst/>
            </a:prstGeom>
            <a:noFill/>
          </p:spPr>
          <p:txBody>
            <a:bodyPr wrap="none" rtlCol="0">
              <a:spAutoFit/>
            </a:bodyPr>
            <a:lstStyle/>
            <a:p>
              <a:pPr algn="ctr"/>
              <a:r>
                <a:rPr lang="en-US"/>
                <a:t>exhibits</a:t>
              </a:r>
            </a:p>
            <a:p>
              <a:pPr algn="ctr"/>
              <a:r>
                <a:rPr lang="en-US"/>
                <a:t>Spotlight</a:t>
              </a:r>
            </a:p>
          </p:txBody>
        </p:sp>
        <p:sp>
          <p:nvSpPr>
            <p:cNvPr id="17" name="TextBox 16">
              <a:extLst>
                <a:ext uri="{FF2B5EF4-FFF2-40B4-BE49-F238E27FC236}">
                  <a16:creationId xmlns:a16="http://schemas.microsoft.com/office/drawing/2014/main" id="{A1197418-A6A0-A742-884E-3B46A19BC41C}"/>
                </a:ext>
              </a:extLst>
            </p:cNvPr>
            <p:cNvSpPr txBox="1"/>
            <p:nvPr/>
          </p:nvSpPr>
          <p:spPr>
            <a:xfrm>
              <a:off x="764408" y="2393702"/>
              <a:ext cx="1696042" cy="369332"/>
            </a:xfrm>
            <a:prstGeom prst="rect">
              <a:avLst/>
            </a:prstGeom>
            <a:noFill/>
          </p:spPr>
          <p:txBody>
            <a:bodyPr wrap="none" rtlCol="0">
              <a:spAutoFit/>
            </a:bodyPr>
            <a:lstStyle/>
            <a:p>
              <a:pPr algn="ctr"/>
              <a:r>
                <a:rPr lang="en-US"/>
                <a:t>Google indexing</a:t>
              </a:r>
            </a:p>
          </p:txBody>
        </p:sp>
        <p:sp>
          <p:nvSpPr>
            <p:cNvPr id="18" name="TextBox 17">
              <a:extLst>
                <a:ext uri="{FF2B5EF4-FFF2-40B4-BE49-F238E27FC236}">
                  <a16:creationId xmlns:a16="http://schemas.microsoft.com/office/drawing/2014/main" id="{04468AC9-9092-9A4C-B688-4BCC833BD9A8}"/>
                </a:ext>
              </a:extLst>
            </p:cNvPr>
            <p:cNvSpPr txBox="1"/>
            <p:nvPr/>
          </p:nvSpPr>
          <p:spPr>
            <a:xfrm>
              <a:off x="1127672" y="2831550"/>
              <a:ext cx="986745" cy="369332"/>
            </a:xfrm>
            <a:prstGeom prst="rect">
              <a:avLst/>
            </a:prstGeom>
            <a:noFill/>
          </p:spPr>
          <p:txBody>
            <a:bodyPr wrap="none" rtlCol="0">
              <a:spAutoFit/>
            </a:bodyPr>
            <a:lstStyle/>
            <a:p>
              <a:pPr algn="ctr"/>
              <a:r>
                <a:rPr lang="en-US"/>
                <a:t>DataCite</a:t>
              </a:r>
            </a:p>
          </p:txBody>
        </p:sp>
        <p:sp>
          <p:nvSpPr>
            <p:cNvPr id="19" name="TextBox 18">
              <a:extLst>
                <a:ext uri="{FF2B5EF4-FFF2-40B4-BE49-F238E27FC236}">
                  <a16:creationId xmlns:a16="http://schemas.microsoft.com/office/drawing/2014/main" id="{33AD83BC-AB0F-1C48-9C1B-0604070F2F4F}"/>
                </a:ext>
              </a:extLst>
            </p:cNvPr>
            <p:cNvSpPr txBox="1"/>
            <p:nvPr/>
          </p:nvSpPr>
          <p:spPr>
            <a:xfrm>
              <a:off x="3060028" y="958663"/>
              <a:ext cx="1748044" cy="369332"/>
            </a:xfrm>
            <a:prstGeom prst="rect">
              <a:avLst/>
            </a:prstGeom>
            <a:noFill/>
          </p:spPr>
          <p:txBody>
            <a:bodyPr wrap="none" rtlCol="0">
              <a:spAutoFit/>
            </a:bodyPr>
            <a:lstStyle/>
            <a:p>
              <a:pPr algn="ctr"/>
              <a:r>
                <a:rPr lang="en-US"/>
                <a:t>linked open data</a:t>
              </a:r>
            </a:p>
          </p:txBody>
        </p:sp>
        <p:sp>
          <p:nvSpPr>
            <p:cNvPr id="20" name="TextBox 19">
              <a:extLst>
                <a:ext uri="{FF2B5EF4-FFF2-40B4-BE49-F238E27FC236}">
                  <a16:creationId xmlns:a16="http://schemas.microsoft.com/office/drawing/2014/main" id="{550B922A-44B3-D44F-B4E8-B409974266E6}"/>
                </a:ext>
              </a:extLst>
            </p:cNvPr>
            <p:cNvSpPr txBox="1"/>
            <p:nvPr/>
          </p:nvSpPr>
          <p:spPr>
            <a:xfrm>
              <a:off x="346152" y="3320653"/>
              <a:ext cx="1670907" cy="646331"/>
            </a:xfrm>
            <a:prstGeom prst="rect">
              <a:avLst/>
            </a:prstGeom>
            <a:noFill/>
          </p:spPr>
          <p:txBody>
            <a:bodyPr wrap="none" rtlCol="0">
              <a:spAutoFit/>
            </a:bodyPr>
            <a:lstStyle/>
            <a:p>
              <a:pPr algn="ctr"/>
              <a:r>
                <a:rPr lang="en-US"/>
                <a:t>content-specific</a:t>
              </a:r>
            </a:p>
            <a:p>
              <a:pPr algn="ctr"/>
              <a:r>
                <a:rPr lang="en-US"/>
                <a:t>search</a:t>
              </a:r>
            </a:p>
          </p:txBody>
        </p:sp>
        <p:sp>
          <p:nvSpPr>
            <p:cNvPr id="21" name="TextBox 20">
              <a:extLst>
                <a:ext uri="{FF2B5EF4-FFF2-40B4-BE49-F238E27FC236}">
                  <a16:creationId xmlns:a16="http://schemas.microsoft.com/office/drawing/2014/main" id="{FF3D6959-6AC4-7144-AF62-51F0490D8500}"/>
                </a:ext>
              </a:extLst>
            </p:cNvPr>
            <p:cNvSpPr txBox="1"/>
            <p:nvPr/>
          </p:nvSpPr>
          <p:spPr>
            <a:xfrm>
              <a:off x="982966" y="4086197"/>
              <a:ext cx="1164614" cy="646331"/>
            </a:xfrm>
            <a:prstGeom prst="rect">
              <a:avLst/>
            </a:prstGeom>
            <a:noFill/>
          </p:spPr>
          <p:txBody>
            <a:bodyPr wrap="none" rtlCol="0">
              <a:spAutoFit/>
            </a:bodyPr>
            <a:lstStyle/>
            <a:p>
              <a:pPr algn="ctr"/>
              <a:r>
                <a:rPr lang="en-US"/>
                <a:t>harvesting</a:t>
              </a:r>
            </a:p>
            <a:p>
              <a:pPr algn="ctr"/>
              <a:r>
                <a:rPr lang="en-US"/>
                <a:t>OAI-PMH</a:t>
              </a:r>
            </a:p>
          </p:txBody>
        </p:sp>
        <p:sp>
          <p:nvSpPr>
            <p:cNvPr id="22" name="TextBox 21">
              <a:extLst>
                <a:ext uri="{FF2B5EF4-FFF2-40B4-BE49-F238E27FC236}">
                  <a16:creationId xmlns:a16="http://schemas.microsoft.com/office/drawing/2014/main" id="{88E4BCDF-1F62-ED4B-9A5C-D95D6EB5F61A}"/>
                </a:ext>
              </a:extLst>
            </p:cNvPr>
            <p:cNvSpPr txBox="1"/>
            <p:nvPr/>
          </p:nvSpPr>
          <p:spPr>
            <a:xfrm>
              <a:off x="1865290" y="5531556"/>
              <a:ext cx="1810046" cy="646331"/>
            </a:xfrm>
            <a:prstGeom prst="rect">
              <a:avLst/>
            </a:prstGeom>
            <a:noFill/>
          </p:spPr>
          <p:txBody>
            <a:bodyPr wrap="none" rtlCol="0">
              <a:spAutoFit/>
            </a:bodyPr>
            <a:lstStyle/>
            <a:p>
              <a:pPr algn="ctr"/>
              <a:r>
                <a:rPr lang="en-US"/>
                <a:t>metrics</a:t>
              </a:r>
            </a:p>
            <a:p>
              <a:pPr algn="ctr"/>
              <a:r>
                <a:rPr lang="en-US"/>
                <a:t>Make Data Count</a:t>
              </a:r>
            </a:p>
          </p:txBody>
        </p:sp>
        <p:sp>
          <p:nvSpPr>
            <p:cNvPr id="23" name="TextBox 22">
              <a:extLst>
                <a:ext uri="{FF2B5EF4-FFF2-40B4-BE49-F238E27FC236}">
                  <a16:creationId xmlns:a16="http://schemas.microsoft.com/office/drawing/2014/main" id="{D04FF511-13FD-224B-85DF-93BA5FE18F9A}"/>
                </a:ext>
              </a:extLst>
            </p:cNvPr>
            <p:cNvSpPr txBox="1"/>
            <p:nvPr/>
          </p:nvSpPr>
          <p:spPr>
            <a:xfrm>
              <a:off x="7963776" y="802718"/>
              <a:ext cx="850169" cy="646331"/>
            </a:xfrm>
            <a:prstGeom prst="rect">
              <a:avLst/>
            </a:prstGeom>
            <a:noFill/>
          </p:spPr>
          <p:txBody>
            <a:bodyPr wrap="none" rtlCol="0">
              <a:spAutoFit/>
            </a:bodyPr>
            <a:lstStyle/>
            <a:p>
              <a:pPr algn="ctr"/>
              <a:r>
                <a:rPr lang="en-US"/>
                <a:t>access</a:t>
              </a:r>
            </a:p>
            <a:p>
              <a:pPr algn="ctr"/>
              <a:r>
                <a:rPr lang="en-US"/>
                <a:t>control</a:t>
              </a:r>
            </a:p>
          </p:txBody>
        </p:sp>
        <p:sp>
          <p:nvSpPr>
            <p:cNvPr id="24" name="TextBox 23">
              <a:extLst>
                <a:ext uri="{FF2B5EF4-FFF2-40B4-BE49-F238E27FC236}">
                  <a16:creationId xmlns:a16="http://schemas.microsoft.com/office/drawing/2014/main" id="{F24C6E7F-5419-B041-85DF-26BECAF7B037}"/>
                </a:ext>
              </a:extLst>
            </p:cNvPr>
            <p:cNvSpPr txBox="1"/>
            <p:nvPr/>
          </p:nvSpPr>
          <p:spPr>
            <a:xfrm>
              <a:off x="10301819" y="3762486"/>
              <a:ext cx="1141146" cy="369332"/>
            </a:xfrm>
            <a:prstGeom prst="rect">
              <a:avLst/>
            </a:prstGeom>
            <a:noFill/>
          </p:spPr>
          <p:txBody>
            <a:bodyPr wrap="none" rtlCol="0">
              <a:spAutoFit/>
            </a:bodyPr>
            <a:lstStyle/>
            <a:p>
              <a:pPr algn="ctr"/>
              <a:r>
                <a:rPr lang="en-US"/>
                <a:t>emulation</a:t>
              </a:r>
            </a:p>
          </p:txBody>
        </p:sp>
        <p:sp>
          <p:nvSpPr>
            <p:cNvPr id="25" name="TextBox 24">
              <a:extLst>
                <a:ext uri="{FF2B5EF4-FFF2-40B4-BE49-F238E27FC236}">
                  <a16:creationId xmlns:a16="http://schemas.microsoft.com/office/drawing/2014/main" id="{F1B7ED7B-A4FF-CE42-B41A-3204E67F1D0B}"/>
                </a:ext>
              </a:extLst>
            </p:cNvPr>
            <p:cNvSpPr txBox="1"/>
            <p:nvPr/>
          </p:nvSpPr>
          <p:spPr>
            <a:xfrm>
              <a:off x="2527608" y="2720675"/>
              <a:ext cx="1409297" cy="369332"/>
            </a:xfrm>
            <a:prstGeom prst="rect">
              <a:avLst/>
            </a:prstGeom>
            <a:noFill/>
          </p:spPr>
          <p:txBody>
            <a:bodyPr wrap="none" rtlCol="0">
              <a:spAutoFit/>
            </a:bodyPr>
            <a:lstStyle/>
            <a:p>
              <a:pPr algn="ctr"/>
              <a:r>
                <a:rPr lang="en-US"/>
                <a:t>JSTOR Forum</a:t>
              </a:r>
            </a:p>
          </p:txBody>
        </p:sp>
        <p:sp>
          <p:nvSpPr>
            <p:cNvPr id="26" name="TextBox 25">
              <a:extLst>
                <a:ext uri="{FF2B5EF4-FFF2-40B4-BE49-F238E27FC236}">
                  <a16:creationId xmlns:a16="http://schemas.microsoft.com/office/drawing/2014/main" id="{ADC377FF-B673-2C42-9B5E-3C426A1F309F}"/>
                </a:ext>
              </a:extLst>
            </p:cNvPr>
            <p:cNvSpPr txBox="1"/>
            <p:nvPr/>
          </p:nvSpPr>
          <p:spPr>
            <a:xfrm>
              <a:off x="2381686" y="3424691"/>
              <a:ext cx="1213538" cy="646331"/>
            </a:xfrm>
            <a:prstGeom prst="rect">
              <a:avLst/>
            </a:prstGeom>
            <a:noFill/>
          </p:spPr>
          <p:txBody>
            <a:bodyPr wrap="none" rtlCol="0">
              <a:spAutoFit/>
            </a:bodyPr>
            <a:lstStyle/>
            <a:p>
              <a:pPr algn="ctr"/>
              <a:r>
                <a:rPr lang="en-US"/>
                <a:t>Alma</a:t>
              </a:r>
            </a:p>
            <a:p>
              <a:pPr algn="ctr"/>
              <a:r>
                <a:rPr lang="en-US"/>
                <a:t>integration</a:t>
              </a:r>
            </a:p>
          </p:txBody>
        </p:sp>
        <p:sp>
          <p:nvSpPr>
            <p:cNvPr id="27" name="TextBox 26">
              <a:extLst>
                <a:ext uri="{FF2B5EF4-FFF2-40B4-BE49-F238E27FC236}">
                  <a16:creationId xmlns:a16="http://schemas.microsoft.com/office/drawing/2014/main" id="{2D2E4F5F-955F-B445-8ABF-6B5FBCE28DC4}"/>
                </a:ext>
              </a:extLst>
            </p:cNvPr>
            <p:cNvSpPr txBox="1"/>
            <p:nvPr/>
          </p:nvSpPr>
          <p:spPr>
            <a:xfrm>
              <a:off x="2770313" y="2072762"/>
              <a:ext cx="1356333" cy="369332"/>
            </a:xfrm>
            <a:prstGeom prst="rect">
              <a:avLst/>
            </a:prstGeom>
            <a:noFill/>
          </p:spPr>
          <p:txBody>
            <a:bodyPr wrap="none" rtlCol="0">
              <a:spAutoFit/>
            </a:bodyPr>
            <a:lstStyle/>
            <a:p>
              <a:pPr algn="ctr"/>
              <a:r>
                <a:rPr lang="en-US"/>
                <a:t>RIM systems</a:t>
              </a:r>
            </a:p>
          </p:txBody>
        </p:sp>
        <p:sp>
          <p:nvSpPr>
            <p:cNvPr id="28" name="TextBox 27">
              <a:extLst>
                <a:ext uri="{FF2B5EF4-FFF2-40B4-BE49-F238E27FC236}">
                  <a16:creationId xmlns:a16="http://schemas.microsoft.com/office/drawing/2014/main" id="{7641643C-08AD-F647-A41B-9B1F6A794875}"/>
                </a:ext>
              </a:extLst>
            </p:cNvPr>
            <p:cNvSpPr txBox="1"/>
            <p:nvPr/>
          </p:nvSpPr>
          <p:spPr>
            <a:xfrm>
              <a:off x="9309412" y="2328788"/>
              <a:ext cx="2280111" cy="646331"/>
            </a:xfrm>
            <a:prstGeom prst="rect">
              <a:avLst/>
            </a:prstGeom>
            <a:noFill/>
          </p:spPr>
          <p:txBody>
            <a:bodyPr wrap="none" rtlCol="0">
              <a:spAutoFit/>
            </a:bodyPr>
            <a:lstStyle/>
            <a:p>
              <a:pPr algn="ctr"/>
              <a:r>
                <a:rPr lang="en-US"/>
                <a:t>compute environment</a:t>
              </a:r>
            </a:p>
            <a:p>
              <a:pPr algn="ctr"/>
              <a:r>
                <a:rPr lang="en-US"/>
                <a:t>integration</a:t>
              </a:r>
            </a:p>
          </p:txBody>
        </p:sp>
        <p:sp>
          <p:nvSpPr>
            <p:cNvPr id="29" name="TextBox 28">
              <a:extLst>
                <a:ext uri="{FF2B5EF4-FFF2-40B4-BE49-F238E27FC236}">
                  <a16:creationId xmlns:a16="http://schemas.microsoft.com/office/drawing/2014/main" id="{7A58E1DB-14E8-4E49-A32D-D655CB5AE054}"/>
                </a:ext>
              </a:extLst>
            </p:cNvPr>
            <p:cNvSpPr txBox="1"/>
            <p:nvPr/>
          </p:nvSpPr>
          <p:spPr>
            <a:xfrm>
              <a:off x="8250268" y="3073790"/>
              <a:ext cx="2646045" cy="646331"/>
            </a:xfrm>
            <a:prstGeom prst="rect">
              <a:avLst/>
            </a:prstGeom>
            <a:noFill/>
          </p:spPr>
          <p:txBody>
            <a:bodyPr wrap="none" rtlCol="0">
              <a:spAutoFit/>
            </a:bodyPr>
            <a:lstStyle/>
            <a:p>
              <a:pPr algn="ctr"/>
              <a:r>
                <a:rPr lang="en-US"/>
                <a:t>content-specific interfaces</a:t>
              </a:r>
            </a:p>
            <a:p>
              <a:pPr algn="ctr"/>
              <a:r>
                <a:rPr lang="en-US"/>
                <a:t>GIS, A/V, ...</a:t>
              </a:r>
            </a:p>
          </p:txBody>
        </p:sp>
        <p:sp>
          <p:nvSpPr>
            <p:cNvPr id="31" name="TextBox 30">
              <a:extLst>
                <a:ext uri="{FF2B5EF4-FFF2-40B4-BE49-F238E27FC236}">
                  <a16:creationId xmlns:a16="http://schemas.microsoft.com/office/drawing/2014/main" id="{BFCE97D2-44C9-2440-AD31-FD3B7D42CB07}"/>
                </a:ext>
              </a:extLst>
            </p:cNvPr>
            <p:cNvSpPr txBox="1"/>
            <p:nvPr/>
          </p:nvSpPr>
          <p:spPr>
            <a:xfrm>
              <a:off x="9936252" y="1388924"/>
              <a:ext cx="1954254" cy="369332"/>
            </a:xfrm>
            <a:prstGeom prst="rect">
              <a:avLst/>
            </a:prstGeom>
            <a:noFill/>
          </p:spPr>
          <p:txBody>
            <a:bodyPr wrap="none" rtlCol="0">
              <a:spAutoFit/>
            </a:bodyPr>
            <a:lstStyle/>
            <a:p>
              <a:pPr algn="ctr"/>
              <a:r>
                <a:rPr lang="en-US"/>
                <a:t>Collections as Data</a:t>
              </a:r>
            </a:p>
          </p:txBody>
        </p:sp>
        <p:sp>
          <p:nvSpPr>
            <p:cNvPr id="32" name="TextBox 31">
              <a:extLst>
                <a:ext uri="{FF2B5EF4-FFF2-40B4-BE49-F238E27FC236}">
                  <a16:creationId xmlns:a16="http://schemas.microsoft.com/office/drawing/2014/main" id="{C227E32F-FF04-A740-AADE-79DFA035B2A5}"/>
                </a:ext>
              </a:extLst>
            </p:cNvPr>
            <p:cNvSpPr txBox="1"/>
            <p:nvPr/>
          </p:nvSpPr>
          <p:spPr>
            <a:xfrm>
              <a:off x="8381122" y="3939369"/>
              <a:ext cx="1662892" cy="646331"/>
            </a:xfrm>
            <a:prstGeom prst="rect">
              <a:avLst/>
            </a:prstGeom>
            <a:noFill/>
          </p:spPr>
          <p:txBody>
            <a:bodyPr wrap="none" rtlCol="0">
              <a:spAutoFit/>
            </a:bodyPr>
            <a:lstStyle/>
            <a:p>
              <a:pPr algn="ctr"/>
              <a:r>
                <a:rPr lang="en-US"/>
                <a:t>deidentification</a:t>
              </a:r>
            </a:p>
            <a:p>
              <a:pPr algn="ctr"/>
              <a:r>
                <a:rPr lang="en-US"/>
                <a:t>redaction</a:t>
              </a:r>
            </a:p>
          </p:txBody>
        </p:sp>
        <p:sp>
          <p:nvSpPr>
            <p:cNvPr id="33" name="TextBox 32">
              <a:extLst>
                <a:ext uri="{FF2B5EF4-FFF2-40B4-BE49-F238E27FC236}">
                  <a16:creationId xmlns:a16="http://schemas.microsoft.com/office/drawing/2014/main" id="{BBBF91F1-CE96-4B43-B8D6-C3B5D6AEFAA6}"/>
                </a:ext>
              </a:extLst>
            </p:cNvPr>
            <p:cNvSpPr txBox="1"/>
            <p:nvPr/>
          </p:nvSpPr>
          <p:spPr>
            <a:xfrm>
              <a:off x="9708849" y="4727916"/>
              <a:ext cx="1793248" cy="369332"/>
            </a:xfrm>
            <a:prstGeom prst="rect">
              <a:avLst/>
            </a:prstGeom>
            <a:noFill/>
          </p:spPr>
          <p:txBody>
            <a:bodyPr wrap="none" rtlCol="0">
              <a:spAutoFit/>
            </a:bodyPr>
            <a:lstStyle/>
            <a:p>
              <a:pPr algn="ctr"/>
              <a:r>
                <a:rPr lang="en-US"/>
                <a:t>contextualization</a:t>
              </a:r>
            </a:p>
          </p:txBody>
        </p:sp>
        <p:sp>
          <p:nvSpPr>
            <p:cNvPr id="34" name="TextBox 33">
              <a:extLst>
                <a:ext uri="{FF2B5EF4-FFF2-40B4-BE49-F238E27FC236}">
                  <a16:creationId xmlns:a16="http://schemas.microsoft.com/office/drawing/2014/main" id="{FA5D0FF4-B12C-8942-B84F-7A151A40EBD1}"/>
                </a:ext>
              </a:extLst>
            </p:cNvPr>
            <p:cNvSpPr txBox="1"/>
            <p:nvPr/>
          </p:nvSpPr>
          <p:spPr>
            <a:xfrm>
              <a:off x="4015273" y="5553219"/>
              <a:ext cx="1721497" cy="369332"/>
            </a:xfrm>
            <a:prstGeom prst="rect">
              <a:avLst/>
            </a:prstGeom>
            <a:noFill/>
          </p:spPr>
          <p:txBody>
            <a:bodyPr wrap="none" rtlCol="0">
              <a:spAutoFit/>
            </a:bodyPr>
            <a:lstStyle/>
            <a:p>
              <a:pPr algn="ctr"/>
              <a:r>
                <a:rPr lang="en-US"/>
                <a:t>FAIR compliance</a:t>
              </a:r>
            </a:p>
          </p:txBody>
        </p:sp>
        <p:sp>
          <p:nvSpPr>
            <p:cNvPr id="35" name="TextBox 34">
              <a:extLst>
                <a:ext uri="{FF2B5EF4-FFF2-40B4-BE49-F238E27FC236}">
                  <a16:creationId xmlns:a16="http://schemas.microsoft.com/office/drawing/2014/main" id="{96DFFAE5-9DDB-A842-BF74-E44DA89390D2}"/>
                </a:ext>
              </a:extLst>
            </p:cNvPr>
            <p:cNvSpPr txBox="1"/>
            <p:nvPr/>
          </p:nvSpPr>
          <p:spPr>
            <a:xfrm>
              <a:off x="4962357" y="5947880"/>
              <a:ext cx="1148263" cy="369332"/>
            </a:xfrm>
            <a:prstGeom prst="rect">
              <a:avLst/>
            </a:prstGeom>
            <a:noFill/>
          </p:spPr>
          <p:txBody>
            <a:bodyPr wrap="none" rtlCol="0">
              <a:spAutoFit/>
            </a:bodyPr>
            <a:lstStyle/>
            <a:p>
              <a:pPr algn="ctr"/>
              <a:r>
                <a:rPr lang="en-US"/>
                <a:t>versioning</a:t>
              </a:r>
            </a:p>
          </p:txBody>
        </p:sp>
        <p:sp>
          <p:nvSpPr>
            <p:cNvPr id="36" name="TextBox 35">
              <a:extLst>
                <a:ext uri="{FF2B5EF4-FFF2-40B4-BE49-F238E27FC236}">
                  <a16:creationId xmlns:a16="http://schemas.microsoft.com/office/drawing/2014/main" id="{98E5D507-94A5-004A-81C2-21FD91FEA14A}"/>
                </a:ext>
              </a:extLst>
            </p:cNvPr>
            <p:cNvSpPr txBox="1"/>
            <p:nvPr/>
          </p:nvSpPr>
          <p:spPr>
            <a:xfrm>
              <a:off x="6012386" y="5343985"/>
              <a:ext cx="998992" cy="369332"/>
            </a:xfrm>
            <a:prstGeom prst="rect">
              <a:avLst/>
            </a:prstGeom>
            <a:noFill/>
          </p:spPr>
          <p:txBody>
            <a:bodyPr wrap="none" rtlCol="0">
              <a:spAutoFit/>
            </a:bodyPr>
            <a:lstStyle/>
            <a:p>
              <a:pPr algn="ctr"/>
              <a:r>
                <a:rPr lang="en-US"/>
                <a:t>licensing</a:t>
              </a:r>
            </a:p>
          </p:txBody>
        </p:sp>
        <p:sp>
          <p:nvSpPr>
            <p:cNvPr id="37" name="TextBox 36">
              <a:extLst>
                <a:ext uri="{FF2B5EF4-FFF2-40B4-BE49-F238E27FC236}">
                  <a16:creationId xmlns:a16="http://schemas.microsoft.com/office/drawing/2014/main" id="{2F40BB86-9253-8147-AEDF-E59DFFFD6024}"/>
                </a:ext>
              </a:extLst>
            </p:cNvPr>
            <p:cNvSpPr txBox="1"/>
            <p:nvPr/>
          </p:nvSpPr>
          <p:spPr>
            <a:xfrm>
              <a:off x="7002125" y="5725981"/>
              <a:ext cx="1213538" cy="646331"/>
            </a:xfrm>
            <a:prstGeom prst="rect">
              <a:avLst/>
            </a:prstGeom>
            <a:noFill/>
          </p:spPr>
          <p:txBody>
            <a:bodyPr wrap="none" rtlCol="0">
              <a:spAutoFit/>
            </a:bodyPr>
            <a:lstStyle/>
            <a:p>
              <a:pPr algn="ctr"/>
              <a:r>
                <a:rPr lang="en-US"/>
                <a:t>ORCID</a:t>
              </a:r>
            </a:p>
            <a:p>
              <a:pPr algn="ctr"/>
              <a:r>
                <a:rPr lang="en-US"/>
                <a:t>integration</a:t>
              </a:r>
            </a:p>
          </p:txBody>
        </p:sp>
        <p:sp>
          <p:nvSpPr>
            <p:cNvPr id="39" name="TextBox 38">
              <a:extLst>
                <a:ext uri="{FF2B5EF4-FFF2-40B4-BE49-F238E27FC236}">
                  <a16:creationId xmlns:a16="http://schemas.microsoft.com/office/drawing/2014/main" id="{630EBB1D-1DEB-C345-A896-96671F1470E9}"/>
                </a:ext>
              </a:extLst>
            </p:cNvPr>
            <p:cNvSpPr txBox="1"/>
            <p:nvPr/>
          </p:nvSpPr>
          <p:spPr>
            <a:xfrm>
              <a:off x="8014323" y="2088310"/>
              <a:ext cx="1023102" cy="369332"/>
            </a:xfrm>
            <a:prstGeom prst="rect">
              <a:avLst/>
            </a:prstGeom>
            <a:noFill/>
          </p:spPr>
          <p:txBody>
            <a:bodyPr wrap="none" rtlCol="0">
              <a:spAutoFit/>
            </a:bodyPr>
            <a:lstStyle/>
            <a:p>
              <a:pPr algn="ctr"/>
              <a:r>
                <a:rPr lang="en-US"/>
                <a:t>embargo</a:t>
              </a:r>
            </a:p>
          </p:txBody>
        </p:sp>
        <p:sp>
          <p:nvSpPr>
            <p:cNvPr id="40" name="TextBox 39">
              <a:extLst>
                <a:ext uri="{FF2B5EF4-FFF2-40B4-BE49-F238E27FC236}">
                  <a16:creationId xmlns:a16="http://schemas.microsoft.com/office/drawing/2014/main" id="{4AC4C616-59D0-1742-B821-46969C4484A5}"/>
                </a:ext>
              </a:extLst>
            </p:cNvPr>
            <p:cNvSpPr txBox="1"/>
            <p:nvPr/>
          </p:nvSpPr>
          <p:spPr>
            <a:xfrm>
              <a:off x="8912266" y="1546951"/>
              <a:ext cx="583814" cy="369332"/>
            </a:xfrm>
            <a:prstGeom prst="rect">
              <a:avLst/>
            </a:prstGeom>
            <a:noFill/>
          </p:spPr>
          <p:txBody>
            <a:bodyPr wrap="none" rtlCol="0">
              <a:spAutoFit/>
            </a:bodyPr>
            <a:lstStyle/>
            <a:p>
              <a:pPr algn="ctr"/>
              <a:r>
                <a:rPr lang="en-US"/>
                <a:t>APIs</a:t>
              </a:r>
            </a:p>
          </p:txBody>
        </p:sp>
        <p:sp>
          <p:nvSpPr>
            <p:cNvPr id="41" name="TextBox 40">
              <a:extLst>
                <a:ext uri="{FF2B5EF4-FFF2-40B4-BE49-F238E27FC236}">
                  <a16:creationId xmlns:a16="http://schemas.microsoft.com/office/drawing/2014/main" id="{974CC7B7-2878-D44D-B3D3-7F115140EEA1}"/>
                </a:ext>
              </a:extLst>
            </p:cNvPr>
            <p:cNvSpPr txBox="1"/>
            <p:nvPr/>
          </p:nvSpPr>
          <p:spPr>
            <a:xfrm>
              <a:off x="2393812" y="467051"/>
              <a:ext cx="1581844" cy="369332"/>
            </a:xfrm>
            <a:prstGeom prst="rect">
              <a:avLst/>
            </a:prstGeom>
            <a:noFill/>
          </p:spPr>
          <p:txBody>
            <a:bodyPr wrap="none" rtlCol="0">
              <a:spAutoFit/>
            </a:bodyPr>
            <a:lstStyle/>
            <a:p>
              <a:pPr algn="ctr"/>
              <a:r>
                <a:rPr lang="en-US"/>
                <a:t>full-text search</a:t>
              </a:r>
            </a:p>
          </p:txBody>
        </p:sp>
      </p:grpSp>
    </p:spTree>
    <p:extLst>
      <p:ext uri="{BB962C8B-B14F-4D97-AF65-F5344CB8AC3E}">
        <p14:creationId xmlns:p14="http://schemas.microsoft.com/office/powerpoint/2010/main" val="21770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1234A-A49C-164D-884E-458F46A81C68}"/>
              </a:ext>
            </a:extLst>
          </p:cNvPr>
          <p:cNvSpPr>
            <a:spLocks noGrp="1"/>
          </p:cNvSpPr>
          <p:nvPr>
            <p:ph type="sldNum" sz="quarter" idx="12"/>
          </p:nvPr>
        </p:nvSpPr>
        <p:spPr/>
        <p:txBody>
          <a:bodyPr/>
          <a:lstStyle/>
          <a:p>
            <a:fld id="{B1CEE82F-2544-CA44-B071-E7AA4627C40D}" type="slidenum">
              <a:rPr lang="en-US"/>
              <a:t>8</a:t>
            </a:fld>
            <a:endParaRPr lang="en-US" dirty="0"/>
          </a:p>
        </p:txBody>
      </p:sp>
      <p:sp>
        <p:nvSpPr>
          <p:cNvPr id="3" name="TextBox 2">
            <a:extLst>
              <a:ext uri="{FF2B5EF4-FFF2-40B4-BE49-F238E27FC236}">
                <a16:creationId xmlns:a16="http://schemas.microsoft.com/office/drawing/2014/main" id="{104DBF2F-440C-0C43-85FC-89A5726F6247}"/>
              </a:ext>
            </a:extLst>
          </p:cNvPr>
          <p:cNvSpPr txBox="1"/>
          <p:nvPr/>
        </p:nvSpPr>
        <p:spPr>
          <a:xfrm>
            <a:off x="1782500" y="663490"/>
            <a:ext cx="7662441" cy="4893647"/>
          </a:xfrm>
          <a:prstGeom prst="rect">
            <a:avLst/>
          </a:prstGeom>
          <a:noFill/>
        </p:spPr>
        <p:txBody>
          <a:bodyPr wrap="square" rtlCol="0">
            <a:spAutoFit/>
          </a:bodyPr>
          <a:lstStyle/>
          <a:p>
            <a:r>
              <a:rPr lang="en-US" sz="2400"/>
              <a:t>Digital preservation is a complex, multilayered exercise in social cooperation extended in time.   Preserving digital content will require a series of handoffs, occurring repeatedly at many levels: between different types of media and storage subsystems, different object frameworks and organizational schemes, different repository systems, different institutions and policy regimes, and different application communities with diverse assumptions and interests.   The design of such an “archive relay” for digital content must focus on achieving the kind of interoperability that maximizes the ease with which such handoffs can successfully be made...</a:t>
            </a:r>
          </a:p>
          <a:p>
            <a:endParaRPr lang="en-US" sz="2400"/>
          </a:p>
        </p:txBody>
      </p:sp>
      <p:sp>
        <p:nvSpPr>
          <p:cNvPr id="4" name="TextBox 3">
            <a:extLst>
              <a:ext uri="{FF2B5EF4-FFF2-40B4-BE49-F238E27FC236}">
                <a16:creationId xmlns:a16="http://schemas.microsoft.com/office/drawing/2014/main" id="{FF3F163F-2532-B047-B543-354B55BB8846}"/>
              </a:ext>
            </a:extLst>
          </p:cNvPr>
          <p:cNvSpPr txBox="1"/>
          <p:nvPr/>
        </p:nvSpPr>
        <p:spPr>
          <a:xfrm>
            <a:off x="4228619" y="5303023"/>
            <a:ext cx="6347443" cy="738664"/>
          </a:xfrm>
          <a:prstGeom prst="rect">
            <a:avLst/>
          </a:prstGeom>
          <a:noFill/>
        </p:spPr>
        <p:txBody>
          <a:bodyPr wrap="none" rtlCol="0">
            <a:spAutoFit/>
          </a:bodyPr>
          <a:lstStyle/>
          <a:p>
            <a:r>
              <a:rPr lang="en-US" sz="1400"/>
              <a:t>Janée, Greg,  James Frew, and Terry Moore.  2009.  “Relay-supporting</a:t>
            </a:r>
          </a:p>
          <a:p>
            <a:r>
              <a:rPr lang="en-US" sz="1400"/>
              <a:t>Archives: Requirements and Progress.”  </a:t>
            </a:r>
            <a:r>
              <a:rPr lang="en-US" sz="1400" i="1"/>
              <a:t>International Journal of Digital Curation</a:t>
            </a:r>
            <a:r>
              <a:rPr lang="en-US" sz="1400"/>
              <a:t> </a:t>
            </a:r>
            <a:r>
              <a:rPr lang="en-US" sz="1400" b="1"/>
              <a:t>4</a:t>
            </a:r>
            <a:r>
              <a:rPr lang="en-US" sz="1400"/>
              <a:t>(1).</a:t>
            </a:r>
          </a:p>
          <a:p>
            <a:r>
              <a:rPr lang="en-US" sz="1400"/>
              <a:t>doi:10.2218/ijdc.v4i1.78</a:t>
            </a:r>
          </a:p>
        </p:txBody>
      </p:sp>
    </p:spTree>
    <p:extLst>
      <p:ext uri="{BB962C8B-B14F-4D97-AF65-F5344CB8AC3E}">
        <p14:creationId xmlns:p14="http://schemas.microsoft.com/office/powerpoint/2010/main" val="96221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1234A-A49C-164D-884E-458F46A81C68}"/>
              </a:ext>
            </a:extLst>
          </p:cNvPr>
          <p:cNvSpPr>
            <a:spLocks noGrp="1"/>
          </p:cNvSpPr>
          <p:nvPr>
            <p:ph type="sldNum" sz="quarter" idx="12"/>
          </p:nvPr>
        </p:nvSpPr>
        <p:spPr/>
        <p:txBody>
          <a:bodyPr/>
          <a:lstStyle/>
          <a:p>
            <a:fld id="{B1CEE82F-2544-CA44-B071-E7AA4627C40D}" type="slidenum">
              <a:rPr lang="en-US"/>
              <a:t>9</a:t>
            </a:fld>
            <a:endParaRPr lang="en-US" dirty="0"/>
          </a:p>
        </p:txBody>
      </p:sp>
      <p:sp>
        <p:nvSpPr>
          <p:cNvPr id="3" name="TextBox 2">
            <a:extLst>
              <a:ext uri="{FF2B5EF4-FFF2-40B4-BE49-F238E27FC236}">
                <a16:creationId xmlns:a16="http://schemas.microsoft.com/office/drawing/2014/main" id="{104DBF2F-440C-0C43-85FC-89A5726F6247}"/>
              </a:ext>
            </a:extLst>
          </p:cNvPr>
          <p:cNvSpPr txBox="1"/>
          <p:nvPr/>
        </p:nvSpPr>
        <p:spPr>
          <a:xfrm>
            <a:off x="1782500" y="663490"/>
            <a:ext cx="7662441" cy="4893647"/>
          </a:xfrm>
          <a:prstGeom prst="rect">
            <a:avLst/>
          </a:prstGeom>
          <a:noFill/>
        </p:spPr>
        <p:txBody>
          <a:bodyPr wrap="square" rtlCol="0">
            <a:spAutoFit/>
          </a:bodyPr>
          <a:lstStyle/>
          <a:p>
            <a:r>
              <a:rPr lang="en-US" sz="2400">
                <a:highlight>
                  <a:srgbClr val="FFFF00"/>
                </a:highlight>
              </a:rPr>
              <a:t>Digital preservation is a complex, multilayered exercise in social cooperation extended in time.   Preserving digital content will require a series of handoffs, occurring repeatedly</a:t>
            </a:r>
            <a:r>
              <a:rPr lang="en-US" sz="2400"/>
              <a:t> at many levels: between different types of media and storage subsystems, different object frameworks and organizational schemes, different repository systems, different institutions and policy regimes, and different application communities with diverse assumptions and interests.   The design of such an “archive relay” for digital content must focus on achieving the kind of interoperability that maximizes the ease with which such handoffs can successfully be made...</a:t>
            </a:r>
          </a:p>
          <a:p>
            <a:endParaRPr lang="en-US" sz="2400"/>
          </a:p>
        </p:txBody>
      </p:sp>
      <p:sp>
        <p:nvSpPr>
          <p:cNvPr id="4" name="TextBox 3">
            <a:extLst>
              <a:ext uri="{FF2B5EF4-FFF2-40B4-BE49-F238E27FC236}">
                <a16:creationId xmlns:a16="http://schemas.microsoft.com/office/drawing/2014/main" id="{FF3F163F-2532-B047-B543-354B55BB8846}"/>
              </a:ext>
            </a:extLst>
          </p:cNvPr>
          <p:cNvSpPr txBox="1"/>
          <p:nvPr/>
        </p:nvSpPr>
        <p:spPr>
          <a:xfrm>
            <a:off x="4228619" y="5303023"/>
            <a:ext cx="6347443" cy="738664"/>
          </a:xfrm>
          <a:prstGeom prst="rect">
            <a:avLst/>
          </a:prstGeom>
          <a:noFill/>
        </p:spPr>
        <p:txBody>
          <a:bodyPr wrap="none" rtlCol="0">
            <a:spAutoFit/>
          </a:bodyPr>
          <a:lstStyle/>
          <a:p>
            <a:r>
              <a:rPr lang="en-US" sz="1400"/>
              <a:t>Janée, Greg,  James Frew, and Terry Moore.  2009.  “Relay-supporting</a:t>
            </a:r>
          </a:p>
          <a:p>
            <a:r>
              <a:rPr lang="en-US" sz="1400"/>
              <a:t>Archives: Requirements and Progress.”  </a:t>
            </a:r>
            <a:r>
              <a:rPr lang="en-US" sz="1400" i="1"/>
              <a:t>International Journal of Digital Curation</a:t>
            </a:r>
            <a:r>
              <a:rPr lang="en-US" sz="1400"/>
              <a:t> </a:t>
            </a:r>
            <a:r>
              <a:rPr lang="en-US" sz="1400" b="1"/>
              <a:t>4</a:t>
            </a:r>
            <a:r>
              <a:rPr lang="en-US" sz="1400"/>
              <a:t>(1).</a:t>
            </a:r>
          </a:p>
          <a:p>
            <a:r>
              <a:rPr lang="en-US" sz="1400"/>
              <a:t>doi:10.2218/ijdc.v4i1.78</a:t>
            </a:r>
          </a:p>
        </p:txBody>
      </p:sp>
    </p:spTree>
    <p:extLst>
      <p:ext uri="{BB962C8B-B14F-4D97-AF65-F5344CB8AC3E}">
        <p14:creationId xmlns:p14="http://schemas.microsoft.com/office/powerpoint/2010/main" val="2954538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1114</Words>
  <Application>Microsoft Macintosh PowerPoint</Application>
  <PresentationFormat>Widescreen</PresentationFormat>
  <Paragraphs>192</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Abadi MT Condensed Extra Bold</vt:lpstr>
      <vt:lpstr>Arial</vt:lpstr>
      <vt:lpstr>Calibri</vt:lpstr>
      <vt:lpstr>Calibri Light</vt:lpstr>
      <vt:lpstr>Office Theme</vt:lpstr>
      <vt:lpstr>Transformative Developments</vt:lpstr>
      <vt:lpstr>PowerPoint Presentation</vt:lpstr>
      <vt:lpstr>PowerPoint Presentation</vt:lpstr>
      <vt:lpstr>PowerPoint Presentation</vt:lpstr>
      <vt:lpstr>Three transformative developments</vt:lpstr>
      <vt:lpstr>1. Digital preservation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vt:lpstr>
      <vt:lpstr>2. Research data</vt:lpstr>
      <vt:lpstr>PowerPoint Presentation</vt:lpstr>
      <vt:lpstr>Motivations for transparency</vt:lpstr>
      <vt:lpstr>PowerPoint Presentation</vt:lpstr>
      <vt:lpstr>Who will make UCSB’s research data available?</vt:lpstr>
      <vt:lpstr>PowerPoint Presentation</vt:lpstr>
      <vt:lpstr>Risks</vt:lpstr>
      <vt:lpstr>3. Data science</vt:lpstr>
      <vt:lpstr>PowerPoint Presentation</vt:lpstr>
      <vt:lpstr>Data science instruction at UCSB</vt:lpstr>
      <vt:lpstr>PowerPoint Presentation</vt:lpstr>
      <vt:lpstr>PowerPoint Presentation</vt:lpstr>
      <vt:lpstr>PowerPoint Presentation</vt:lpstr>
      <vt:lpstr>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APIs for Non-Programmers</dc:title>
  <dc:creator>Greg Janée</dc:creator>
  <cp:lastModifiedBy>Greg Janée</cp:lastModifiedBy>
  <cp:revision>214</cp:revision>
  <dcterms:created xsi:type="dcterms:W3CDTF">2020-04-21T16:46:03Z</dcterms:created>
  <dcterms:modified xsi:type="dcterms:W3CDTF">2022-02-08T14:43:03Z</dcterms:modified>
</cp:coreProperties>
</file>