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814B0B-0925-4CA2-88C1-F5264C43041D}">
  <a:tblStyle styleId="{B0814B0B-0925-4CA2-88C1-F5264C430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8721c08d6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8721c08d6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Greg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bd0704ad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bd0704ad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Greg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8721c08d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8721c08d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Greg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d0704ad2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bd0704ad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Greg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b5d6ce6e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b5d6ce6e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Greg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4545"/>
                </a:solidFill>
              </a:rPr>
              <a:t>Library</a:t>
            </a:r>
            <a:r>
              <a:rPr b="1" lang="en">
                <a:solidFill>
                  <a:srgbClr val="454545"/>
                </a:solidFill>
              </a:rPr>
              <a:t> Services: Motivations</a:t>
            </a:r>
            <a:endParaRPr b="1">
              <a:solidFill>
                <a:srgbClr val="454545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789125"/>
            <a:ext cx="4572300" cy="37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4545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54545"/>
              </a:buClr>
              <a:buSzPts val="1800"/>
              <a:buChar char="●"/>
            </a:pPr>
            <a:r>
              <a:rPr lang="en">
                <a:solidFill>
                  <a:srgbClr val="454545"/>
                </a:solidFill>
              </a:rPr>
              <a:t>Advance open science</a:t>
            </a:r>
            <a:endParaRPr>
              <a:solidFill>
                <a:srgbClr val="454545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○"/>
            </a:pPr>
            <a:r>
              <a:rPr lang="en">
                <a:solidFill>
                  <a:srgbClr val="454545"/>
                </a:solidFill>
              </a:rPr>
              <a:t>Enhance reproducibility, transparency, accessibility of UCSB research</a:t>
            </a:r>
            <a:endParaRPr>
              <a:solidFill>
                <a:srgbClr val="454545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Char char="○"/>
            </a:pPr>
            <a:r>
              <a:rPr lang="en">
                <a:solidFill>
                  <a:srgbClr val="454545"/>
                </a:solidFill>
              </a:rPr>
              <a:t>Help satisfy funder requirements</a:t>
            </a:r>
            <a:endParaRPr>
              <a:solidFill>
                <a:srgbClr val="45454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Char char="●"/>
            </a:pPr>
            <a:r>
              <a:rPr lang="en">
                <a:solidFill>
                  <a:srgbClr val="454545"/>
                </a:solidFill>
              </a:rPr>
              <a:t>Promote, enable credit in scholarly communication</a:t>
            </a:r>
            <a:endParaRPr>
              <a:solidFill>
                <a:srgbClr val="45454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800"/>
              <a:buChar char="●"/>
            </a:pPr>
            <a:r>
              <a:rPr lang="en">
                <a:solidFill>
                  <a:srgbClr val="454545"/>
                </a:solidFill>
              </a:rPr>
              <a:t>Teach basic scholarship skills</a:t>
            </a:r>
            <a:endParaRPr>
              <a:solidFill>
                <a:srgbClr val="454545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44" y="0"/>
            <a:ext cx="342816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800100" y="1009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{B0814B0B-0925-4CA2-88C1-F5264C43041D}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54545"/>
                          </a:solidFill>
                        </a:rPr>
                        <a:t>Services</a:t>
                      </a:r>
                      <a:endParaRPr b="1"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54545"/>
                          </a:solidFill>
                        </a:rPr>
                        <a:t>Consultation</a:t>
                      </a:r>
                      <a:endParaRPr b="1"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54545"/>
                          </a:solidFill>
                        </a:rPr>
                        <a:t>Training</a:t>
                      </a:r>
                      <a:endParaRPr b="1"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Envision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898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Plan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BD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DMPTool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Addressing funder requirements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RCR: planning, data management, ethics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Generate/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Acquire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C92A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Dataset licensing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ata management approaches, best practices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L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icensed dataset, API usage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Process/Analyze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986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VMs, licensed software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54545"/>
                          </a:solidFill>
                        </a:rPr>
                        <a:t>H</a:t>
                      </a:r>
                      <a:r>
                        <a:rPr b="1" lang="en" sz="1200">
                          <a:solidFill>
                            <a:srgbClr val="454545"/>
                          </a:solidFill>
                        </a:rPr>
                        <a:t>ow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 to apply tools and techniques, </a:t>
                      </a:r>
                      <a:r>
                        <a:rPr b="1" lang="en" sz="1200">
                          <a:solidFill>
                            <a:srgbClr val="454545"/>
                          </a:solidFill>
                        </a:rPr>
                        <a:t>how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 to work collaboratively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Basic 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tool and techniques (programming, notebooks, version control, deidentification)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Share/Use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Reuse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715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Dryad, EZID, perma.cc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W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here, </a:t>
                      </a:r>
                      <a:r>
                        <a:rPr b="1" lang="en" sz="1200">
                          <a:solidFill>
                            <a:srgbClr val="454545"/>
                          </a:solidFill>
                        </a:rPr>
                        <a:t>how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 to share; licensing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R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eproducible publications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54545"/>
                          </a:solidFill>
                        </a:rPr>
                        <a:t>Preserve/Discard</a:t>
                      </a:r>
                      <a:endParaRPr>
                        <a:solidFill>
                          <a:srgbClr val="45454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C77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Dryad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Dataset c</a:t>
                      </a: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uration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54545"/>
                          </a:solidFill>
                        </a:rPr>
                        <a:t>Student capstone guidance</a:t>
                      </a:r>
                      <a:endParaRPr sz="1200">
                        <a:solidFill>
                          <a:srgbClr val="454545"/>
                        </a:solidFill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" name="Google Shape;62;p14"/>
          <p:cNvSpPr/>
          <p:nvPr/>
        </p:nvSpPr>
        <p:spPr>
          <a:xfrm>
            <a:off x="7610125" y="-98700"/>
            <a:ext cx="1604700" cy="1569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472" y="0"/>
            <a:ext cx="2414015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1593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4545"/>
                </a:solidFill>
              </a:rPr>
              <a:t>Library Services</a:t>
            </a:r>
            <a:endParaRPr b="1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3" y="-76212"/>
            <a:ext cx="6467236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8872" y="1018325"/>
            <a:ext cx="6467236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351875" y="406200"/>
            <a:ext cx="3563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454545"/>
                </a:solidFill>
              </a:rPr>
              <a:t>rcd.ucsb.edu</a:t>
            </a:r>
            <a:endParaRPr b="1" sz="400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800" y="0"/>
            <a:ext cx="758639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176" y="-63250"/>
            <a:ext cx="4771283" cy="542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14" y="-63250"/>
            <a:ext cx="4771283" cy="542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