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3" r:id="rId1"/>
  </p:sldMasterIdLst>
  <p:notesMasterIdLst>
    <p:notesMasterId r:id="rId42"/>
  </p:notesMasterIdLst>
  <p:sldIdLst>
    <p:sldId id="257" r:id="rId2"/>
    <p:sldId id="258" r:id="rId3"/>
    <p:sldId id="303" r:id="rId4"/>
    <p:sldId id="304" r:id="rId5"/>
    <p:sldId id="342" r:id="rId6"/>
    <p:sldId id="309" r:id="rId7"/>
    <p:sldId id="305" r:id="rId8"/>
    <p:sldId id="306" r:id="rId9"/>
    <p:sldId id="307" r:id="rId10"/>
    <p:sldId id="308" r:id="rId11"/>
    <p:sldId id="310" r:id="rId12"/>
    <p:sldId id="311" r:id="rId13"/>
    <p:sldId id="312" r:id="rId14"/>
    <p:sldId id="343" r:id="rId15"/>
    <p:sldId id="313" r:id="rId16"/>
    <p:sldId id="314" r:id="rId17"/>
    <p:sldId id="315" r:id="rId18"/>
    <p:sldId id="338" r:id="rId19"/>
    <p:sldId id="339" r:id="rId20"/>
    <p:sldId id="316" r:id="rId21"/>
    <p:sldId id="319" r:id="rId22"/>
    <p:sldId id="321" r:id="rId23"/>
    <p:sldId id="320" r:id="rId24"/>
    <p:sldId id="322" r:id="rId25"/>
    <p:sldId id="323" r:id="rId26"/>
    <p:sldId id="324" r:id="rId27"/>
    <p:sldId id="325" r:id="rId28"/>
    <p:sldId id="327" r:id="rId29"/>
    <p:sldId id="326" r:id="rId30"/>
    <p:sldId id="344" r:id="rId31"/>
    <p:sldId id="328" r:id="rId32"/>
    <p:sldId id="340" r:id="rId33"/>
    <p:sldId id="329" r:id="rId34"/>
    <p:sldId id="332" r:id="rId35"/>
    <p:sldId id="345" r:id="rId36"/>
    <p:sldId id="333" r:id="rId37"/>
    <p:sldId id="346" r:id="rId38"/>
    <p:sldId id="335" r:id="rId39"/>
    <p:sldId id="336" r:id="rId40"/>
    <p:sldId id="337" r:id="rId41"/>
  </p:sldIdLst>
  <p:sldSz cx="9144000" cy="5143500" type="screen16x9"/>
  <p:notesSz cx="6858000" cy="9144000"/>
  <p:embeddedFontLst>
    <p:embeddedFont>
      <p:font typeface="Avenir" panose="02000503020000020003" pitchFamily="2" charset="0"/>
      <p:regular r:id="rId43"/>
      <p:italic r:id="rId44"/>
    </p:embeddedFont>
    <p:embeddedFont>
      <p:font typeface="Century Gothic" panose="020B0502020202020204" pitchFamily="34" charset="0"/>
      <p:regular r:id="rId45"/>
      <p:bold r:id="rId46"/>
      <p:italic r:id="rId47"/>
      <p:boldItalic r:id="rId4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5782"/>
  </p:normalViewPr>
  <p:slideViewPr>
    <p:cSldViewPr snapToGrid="0">
      <p:cViewPr varScale="1">
        <p:scale>
          <a:sx n="163" d="100"/>
          <a:sy n="163" d="100"/>
        </p:scale>
        <p:origin x="704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font" Target="fonts/font5.fntdata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font" Target="fonts/font2.fntdata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font" Target="fonts/font1.fntdata"/><Relationship Id="rId48" Type="http://schemas.openxmlformats.org/officeDocument/2006/relationships/font" Target="fonts/font6.fntdata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font" Target="fonts/font4.fntdata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1d6f53c7298_0_1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g1d6f53c7298_0_1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179547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60074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6594373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992602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595499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302642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59368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70881813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85310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37470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02352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579795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2028908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0389465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84615897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2441681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5662046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74713603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373997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06099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01046186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6105593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8102016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3388943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8574448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4703206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2568035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7471970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556519884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19558706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9440457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6304185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0200754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2399084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057834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141589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520483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c28ba481e4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c28ba481e4_0_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429676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bg>
      <p:bgPr>
        <a:solidFill>
          <a:schemeClr val="dk2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/>
          <p:nvPr/>
        </p:nvSpPr>
        <p:spPr>
          <a:xfrm>
            <a:off x="0" y="4218710"/>
            <a:ext cx="9144000" cy="924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4"/>
          <p:cNvSpPr txBox="1">
            <a:spLocks noGrp="1"/>
          </p:cNvSpPr>
          <p:nvPr>
            <p:ph type="ctrTitle"/>
          </p:nvPr>
        </p:nvSpPr>
        <p:spPr>
          <a:xfrm>
            <a:off x="312226" y="1154296"/>
            <a:ext cx="8452200" cy="69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 dirty="0"/>
          </a:p>
        </p:txBody>
      </p:sp>
      <p:sp>
        <p:nvSpPr>
          <p:cNvPr id="56" name="Google Shape;56;p14"/>
          <p:cNvSpPr txBox="1">
            <a:spLocks noGrp="1"/>
          </p:cNvSpPr>
          <p:nvPr>
            <p:ph type="subTitle" idx="1"/>
          </p:nvPr>
        </p:nvSpPr>
        <p:spPr>
          <a:xfrm>
            <a:off x="312226" y="1887525"/>
            <a:ext cx="8452200" cy="39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accent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R="0" lvl="1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R="0" lvl="2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R="0" lvl="3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R="0" lvl="4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R="0" lvl="5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pic>
        <p:nvPicPr>
          <p:cNvPr id="57" name="Google Shape;57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7050024" y="4841748"/>
            <a:ext cx="1932469" cy="1437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132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Sea Green">
  <p:cSld name="Section Header Sea Green">
    <p:bg>
      <p:bgPr>
        <a:solidFill>
          <a:schemeClr val="accent3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/>
          <p:nvPr/>
        </p:nvSpPr>
        <p:spPr>
          <a:xfrm>
            <a:off x="0" y="4218710"/>
            <a:ext cx="9144000" cy="9249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23"/>
          <p:cNvSpPr txBox="1">
            <a:spLocks noGrp="1"/>
          </p:cNvSpPr>
          <p:nvPr>
            <p:ph type="title"/>
          </p:nvPr>
        </p:nvSpPr>
        <p:spPr>
          <a:xfrm>
            <a:off x="623888" y="3070518"/>
            <a:ext cx="7886700" cy="8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114" name="Google Shape;114;p23"/>
          <p:cNvSpPr txBox="1">
            <a:spLocks noGrp="1"/>
          </p:cNvSpPr>
          <p:nvPr>
            <p:ph type="subTitle" idx="1"/>
          </p:nvPr>
        </p:nvSpPr>
        <p:spPr>
          <a:xfrm>
            <a:off x="653175" y="3900000"/>
            <a:ext cx="46758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9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pic>
        <p:nvPicPr>
          <p:cNvPr id="115" name="Google Shape;115;p2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89600" y="160446"/>
            <a:ext cx="631175" cy="1414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50024" y="4841748"/>
            <a:ext cx="1932469" cy="1437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Coral">
  <p:cSld name="Section Header Coral">
    <p:bg>
      <p:bgPr>
        <a:solidFill>
          <a:schemeClr val="accent4"/>
        </a:solidFill>
        <a:effectLst/>
      </p:bgPr>
    </p:bg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"/>
          <p:cNvSpPr/>
          <p:nvPr/>
        </p:nvSpPr>
        <p:spPr>
          <a:xfrm>
            <a:off x="0" y="4218710"/>
            <a:ext cx="9144000" cy="924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24"/>
          <p:cNvSpPr txBox="1">
            <a:spLocks noGrp="1"/>
          </p:cNvSpPr>
          <p:nvPr>
            <p:ph type="title"/>
          </p:nvPr>
        </p:nvSpPr>
        <p:spPr>
          <a:xfrm>
            <a:off x="623888" y="3070518"/>
            <a:ext cx="7886700" cy="8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120" name="Google Shape;120;p24"/>
          <p:cNvSpPr txBox="1">
            <a:spLocks noGrp="1"/>
          </p:cNvSpPr>
          <p:nvPr>
            <p:ph type="subTitle" idx="1"/>
          </p:nvPr>
        </p:nvSpPr>
        <p:spPr>
          <a:xfrm>
            <a:off x="653175" y="3900000"/>
            <a:ext cx="46758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9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pic>
        <p:nvPicPr>
          <p:cNvPr id="121" name="Google Shape;121;p24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89600" y="160446"/>
            <a:ext cx="631175" cy="1414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2" name="Google Shape;122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50024" y="4841748"/>
            <a:ext cx="1932469" cy="1437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Gold">
  <p:cSld name="Section Header Gold">
    <p:bg>
      <p:bgPr>
        <a:solidFill>
          <a:schemeClr val="lt2"/>
        </a:solidFill>
        <a:effectLst/>
      </p:bgPr>
    </p:bg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5"/>
          <p:cNvSpPr/>
          <p:nvPr/>
        </p:nvSpPr>
        <p:spPr>
          <a:xfrm>
            <a:off x="0" y="4218710"/>
            <a:ext cx="9144000" cy="924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25"/>
          <p:cNvSpPr txBox="1">
            <a:spLocks noGrp="1"/>
          </p:cNvSpPr>
          <p:nvPr>
            <p:ph type="title"/>
          </p:nvPr>
        </p:nvSpPr>
        <p:spPr>
          <a:xfrm>
            <a:off x="623888" y="3070518"/>
            <a:ext cx="7886700" cy="8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700"/>
              <a:buFont typeface="Century Gothic"/>
              <a:buNone/>
              <a:defRPr sz="2700" b="1" i="0" u="none" strike="noStrike" cap="none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 sz="14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 sz="14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 sz="14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 sz="14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 sz="14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 sz="14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 sz="14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100"/>
              <a:buNone/>
              <a:defRPr sz="1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26" name="Google Shape;126;p25"/>
          <p:cNvSpPr txBox="1">
            <a:spLocks noGrp="1"/>
          </p:cNvSpPr>
          <p:nvPr>
            <p:ph type="subTitle" idx="1"/>
          </p:nvPr>
        </p:nvSpPr>
        <p:spPr>
          <a:xfrm>
            <a:off x="653175" y="3900000"/>
            <a:ext cx="46758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900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pic>
        <p:nvPicPr>
          <p:cNvPr id="127" name="Google Shape;127;p2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89600" y="160446"/>
            <a:ext cx="631175" cy="1414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28" name="Google Shape;128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50024" y="4841748"/>
            <a:ext cx="1932469" cy="1437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Aqua 1">
  <p:cSld name="Section Header Aqua_1">
    <p:bg>
      <p:bgPr>
        <a:solidFill>
          <a:schemeClr val="accent1"/>
        </a:solidFill>
        <a:effectLst/>
      </p:bgPr>
    </p:bg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6"/>
          <p:cNvSpPr/>
          <p:nvPr/>
        </p:nvSpPr>
        <p:spPr>
          <a:xfrm>
            <a:off x="0" y="4218710"/>
            <a:ext cx="9144000" cy="9249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6"/>
          <p:cNvSpPr txBox="1">
            <a:spLocks noGrp="1"/>
          </p:cNvSpPr>
          <p:nvPr>
            <p:ph type="title"/>
          </p:nvPr>
        </p:nvSpPr>
        <p:spPr>
          <a:xfrm>
            <a:off x="776288" y="3222918"/>
            <a:ext cx="7886700" cy="8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132" name="Google Shape;132;p26"/>
          <p:cNvSpPr txBox="1">
            <a:spLocks noGrp="1"/>
          </p:cNvSpPr>
          <p:nvPr>
            <p:ph type="subTitle" idx="1"/>
          </p:nvPr>
        </p:nvSpPr>
        <p:spPr>
          <a:xfrm>
            <a:off x="805575" y="4052400"/>
            <a:ext cx="46758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9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pic>
        <p:nvPicPr>
          <p:cNvPr id="133" name="Google Shape;133;p2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89600" y="160446"/>
            <a:ext cx="631175" cy="1414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50024" y="4841748"/>
            <a:ext cx="1932469" cy="1437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list" type="obj">
  <p:cSld name="OBJEC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5"/>
          <p:cNvSpPr txBox="1"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body" idx="1" hasCustomPrompt="1"/>
          </p:nvPr>
        </p:nvSpPr>
        <p:spPr>
          <a:xfrm>
            <a:off x="531050" y="1023175"/>
            <a:ext cx="7161000" cy="32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195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4859B"/>
              </a:buClr>
              <a:buSzPts val="2100"/>
              <a:buFont typeface="Century Gothic"/>
              <a:buChar char="●"/>
              <a:defRPr sz="20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429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4859B"/>
              </a:buClr>
              <a:buSzPts val="1800"/>
              <a:buFont typeface="Century Gothic"/>
              <a:buChar char="●"/>
              <a:defRPr sz="1800"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rgbClr val="04859B"/>
              </a:buClr>
              <a:buSzPts val="1600"/>
              <a:buFont typeface="Century Gothic"/>
              <a:buChar char="●"/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400"/>
              <a:buFont typeface="Century Gothic"/>
              <a:buChar char="●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200"/>
              <a:buFont typeface="Century Gothic"/>
              <a:buChar char="●"/>
              <a:defRPr sz="1200"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000"/>
              <a:buFont typeface="Century Gothic"/>
              <a:buChar char="●"/>
              <a:defRPr sz="1000"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lvl="6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lvl="7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lvl="8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r>
              <a:rPr lang="en-US" dirty="0"/>
              <a:t>A</a:t>
            </a:r>
          </a:p>
          <a:p>
            <a:pPr lvl="1"/>
            <a:r>
              <a:rPr lang="en-US" dirty="0"/>
              <a:t>B</a:t>
            </a:r>
          </a:p>
          <a:p>
            <a:pPr lvl="2"/>
            <a:r>
              <a:rPr lang="en-US" dirty="0"/>
              <a:t>C</a:t>
            </a:r>
            <a:endParaRPr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>
          <p15:clr>
            <a:srgbClr val="FBAE40"/>
          </p15:clr>
        </p15:guide>
        <p15:guide id="2" pos="1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lumn" type="twoObj">
  <p:cSld name="TWO_OBJECTS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6"/>
          <p:cNvSpPr txBox="1"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65" name="Google Shape;65;p16"/>
          <p:cNvSpPr txBox="1"/>
          <p:nvPr/>
        </p:nvSpPr>
        <p:spPr>
          <a:xfrm>
            <a:off x="4472325" y="1162300"/>
            <a:ext cx="3344100" cy="308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16"/>
          <p:cNvSpPr txBox="1">
            <a:spLocks noGrp="1"/>
          </p:cNvSpPr>
          <p:nvPr>
            <p:ph type="body" idx="1"/>
          </p:nvPr>
        </p:nvSpPr>
        <p:spPr>
          <a:xfrm>
            <a:off x="531050" y="1023175"/>
            <a:ext cx="3493200" cy="32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19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2100"/>
              <a:buFont typeface="Century Gothic"/>
              <a:buChar char="●"/>
              <a:defRPr sz="21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800"/>
              <a:buFont typeface="Century Gothic"/>
              <a:buChar char="●"/>
              <a:defRPr sz="1800"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600"/>
              <a:buFont typeface="Century Gothic"/>
              <a:buChar char="●"/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400"/>
              <a:buFont typeface="Century Gothic"/>
              <a:buChar char="●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200"/>
              <a:buFont typeface="Century Gothic"/>
              <a:buChar char="●"/>
              <a:defRPr sz="1200"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000"/>
              <a:buFont typeface="Century Gothic"/>
              <a:buChar char="●"/>
              <a:defRPr sz="1000"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lvl="6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lvl="7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lvl="8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body" idx="2"/>
          </p:nvPr>
        </p:nvSpPr>
        <p:spPr>
          <a:xfrm>
            <a:off x="4397775" y="1023175"/>
            <a:ext cx="3493200" cy="3202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19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2100"/>
              <a:buFont typeface="Century Gothic"/>
              <a:buChar char="●"/>
              <a:defRPr sz="21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800"/>
              <a:buFont typeface="Century Gothic"/>
              <a:buChar char="●"/>
              <a:defRPr sz="1800"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600"/>
              <a:buFont typeface="Century Gothic"/>
              <a:buChar char="●"/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400"/>
              <a:buFont typeface="Century Gothic"/>
              <a:buChar char="●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200"/>
              <a:buFont typeface="Century Gothic"/>
              <a:buChar char="●"/>
              <a:defRPr sz="1200"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000"/>
              <a:buFont typeface="Century Gothic"/>
              <a:buChar char="●"/>
              <a:defRPr sz="1000"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lvl="6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lvl="7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lvl="8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pic>
        <p:nvPicPr>
          <p:cNvPr id="68" name="Google Shape;68;p1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89600" y="174551"/>
            <a:ext cx="631175" cy="142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+ horizontal image">
  <p:cSld name="Two Content Blocks + Picture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/>
        </p:nvSpPr>
        <p:spPr>
          <a:xfrm>
            <a:off x="718800" y="1024875"/>
            <a:ext cx="7750200" cy="101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>
              <a:latin typeface="Avenir"/>
              <a:ea typeface="Avenir"/>
              <a:cs typeface="Avenir"/>
              <a:sym typeface="Avenir"/>
            </a:endParaRPr>
          </a:p>
        </p:txBody>
      </p:sp>
      <p:sp>
        <p:nvSpPr>
          <p:cNvPr id="71" name="Google Shape;71;p17"/>
          <p:cNvSpPr txBox="1"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2" name="Google Shape;72;p17"/>
          <p:cNvSpPr txBox="1">
            <a:spLocks noGrp="1"/>
          </p:cNvSpPr>
          <p:nvPr>
            <p:ph type="subTitle" idx="1"/>
          </p:nvPr>
        </p:nvSpPr>
        <p:spPr>
          <a:xfrm>
            <a:off x="534700" y="918225"/>
            <a:ext cx="47223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rgbClr val="04859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body" idx="2"/>
          </p:nvPr>
        </p:nvSpPr>
        <p:spPr>
          <a:xfrm>
            <a:off x="531050" y="1395225"/>
            <a:ext cx="8163000" cy="11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19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2100"/>
              <a:buFont typeface="Century Gothic"/>
              <a:buChar char="●"/>
              <a:defRPr sz="21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800"/>
              <a:buFont typeface="Century Gothic"/>
              <a:buChar char="●"/>
              <a:defRPr sz="1800"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600"/>
              <a:buFont typeface="Century Gothic"/>
              <a:buChar char="●"/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400"/>
              <a:buFont typeface="Century Gothic"/>
              <a:buChar char="●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200"/>
              <a:buFont typeface="Century Gothic"/>
              <a:buChar char="●"/>
              <a:defRPr sz="1200"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000"/>
              <a:buFont typeface="Century Gothic"/>
              <a:buChar char="●"/>
              <a:defRPr sz="1000"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lvl="6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lvl="7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lvl="8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pic>
        <p:nvPicPr>
          <p:cNvPr id="74" name="Google Shape;74;p1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89600" y="174551"/>
            <a:ext cx="631175" cy="142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Row list + image">
  <p:cSld name="Two Content Blocks + Picture_2"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8"/>
          <p:cNvSpPr txBox="1"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77" name="Google Shape;77;p18"/>
          <p:cNvSpPr txBox="1">
            <a:spLocks noGrp="1"/>
          </p:cNvSpPr>
          <p:nvPr>
            <p:ph type="subTitle" idx="1"/>
          </p:nvPr>
        </p:nvSpPr>
        <p:spPr>
          <a:xfrm>
            <a:off x="534700" y="918225"/>
            <a:ext cx="47223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rgbClr val="04859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body" idx="2"/>
          </p:nvPr>
        </p:nvSpPr>
        <p:spPr>
          <a:xfrm>
            <a:off x="531050" y="1395225"/>
            <a:ext cx="4722300" cy="303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19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2100"/>
              <a:buFont typeface="Century Gothic"/>
              <a:buChar char="●"/>
              <a:defRPr sz="21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800"/>
              <a:buFont typeface="Century Gothic"/>
              <a:buChar char="●"/>
              <a:defRPr sz="1800"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600"/>
              <a:buFont typeface="Century Gothic"/>
              <a:buChar char="●"/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400"/>
              <a:buFont typeface="Century Gothic"/>
              <a:buChar char="●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200"/>
              <a:buFont typeface="Century Gothic"/>
              <a:buChar char="●"/>
              <a:defRPr sz="1200"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000"/>
              <a:buFont typeface="Century Gothic"/>
              <a:buChar char="●"/>
              <a:defRPr sz="1000"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lvl="6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lvl="7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lvl="8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pic>
        <p:nvPicPr>
          <p:cNvPr id="79" name="Google Shape;79;p18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89600" y="174551"/>
            <a:ext cx="631175" cy="142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 list">
  <p:cSld name="Two Content Blocks + Picture_2_1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9"/>
          <p:cNvSpPr txBox="1"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82" name="Google Shape;82;p19"/>
          <p:cNvSpPr txBox="1">
            <a:spLocks noGrp="1"/>
          </p:cNvSpPr>
          <p:nvPr>
            <p:ph type="subTitle" idx="1"/>
          </p:nvPr>
        </p:nvSpPr>
        <p:spPr>
          <a:xfrm>
            <a:off x="535276" y="918225"/>
            <a:ext cx="40773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rgbClr val="04859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9pPr>
          </a:lstStyle>
          <a:p>
            <a:endParaRPr/>
          </a:p>
        </p:txBody>
      </p:sp>
      <p:sp>
        <p:nvSpPr>
          <p:cNvPr id="83" name="Google Shape;83;p19"/>
          <p:cNvSpPr txBox="1">
            <a:spLocks noGrp="1"/>
          </p:cNvSpPr>
          <p:nvPr>
            <p:ph type="body" idx="2"/>
          </p:nvPr>
        </p:nvSpPr>
        <p:spPr>
          <a:xfrm>
            <a:off x="531050" y="1395225"/>
            <a:ext cx="4081500" cy="11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19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2100"/>
              <a:buFont typeface="Century Gothic"/>
              <a:buChar char="●"/>
              <a:defRPr sz="21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800"/>
              <a:buFont typeface="Century Gothic"/>
              <a:buChar char="●"/>
              <a:defRPr sz="1800"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600"/>
              <a:buFont typeface="Century Gothic"/>
              <a:buChar char="●"/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400"/>
              <a:buFont typeface="Century Gothic"/>
              <a:buChar char="●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200"/>
              <a:buFont typeface="Century Gothic"/>
              <a:buChar char="●"/>
              <a:defRPr sz="1200"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000"/>
              <a:buFont typeface="Century Gothic"/>
              <a:buChar char="●"/>
              <a:defRPr sz="1000"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lvl="6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lvl="7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lvl="8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84" name="Google Shape;84;p19"/>
          <p:cNvSpPr txBox="1">
            <a:spLocks noGrp="1"/>
          </p:cNvSpPr>
          <p:nvPr>
            <p:ph type="subTitle" idx="3"/>
          </p:nvPr>
        </p:nvSpPr>
        <p:spPr>
          <a:xfrm>
            <a:off x="535276" y="2862025"/>
            <a:ext cx="40773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rgbClr val="04859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9pPr>
          </a:lstStyle>
          <a:p>
            <a:endParaRPr/>
          </a:p>
        </p:txBody>
      </p:sp>
      <p:sp>
        <p:nvSpPr>
          <p:cNvPr id="85" name="Google Shape;85;p19"/>
          <p:cNvSpPr txBox="1">
            <a:spLocks noGrp="1"/>
          </p:cNvSpPr>
          <p:nvPr>
            <p:ph type="body" idx="4"/>
          </p:nvPr>
        </p:nvSpPr>
        <p:spPr>
          <a:xfrm>
            <a:off x="531050" y="3339025"/>
            <a:ext cx="4081500" cy="11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19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2100"/>
              <a:buFont typeface="Century Gothic"/>
              <a:buChar char="●"/>
              <a:defRPr sz="21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800"/>
              <a:buFont typeface="Century Gothic"/>
              <a:buChar char="●"/>
              <a:defRPr sz="1800"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600"/>
              <a:buFont typeface="Century Gothic"/>
              <a:buChar char="●"/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400"/>
              <a:buFont typeface="Century Gothic"/>
              <a:buChar char="●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200"/>
              <a:buFont typeface="Century Gothic"/>
              <a:buChar char="●"/>
              <a:defRPr sz="1200"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000"/>
              <a:buFont typeface="Century Gothic"/>
              <a:buChar char="●"/>
              <a:defRPr sz="1000"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lvl="6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lvl="7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lvl="8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86" name="Google Shape;86;p19"/>
          <p:cNvSpPr txBox="1">
            <a:spLocks noGrp="1"/>
          </p:cNvSpPr>
          <p:nvPr>
            <p:ph type="subTitle" idx="5"/>
          </p:nvPr>
        </p:nvSpPr>
        <p:spPr>
          <a:xfrm>
            <a:off x="4810401" y="918225"/>
            <a:ext cx="40773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rgbClr val="04859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9pPr>
          </a:lstStyle>
          <a:p>
            <a:endParaRPr/>
          </a:p>
        </p:txBody>
      </p:sp>
      <p:sp>
        <p:nvSpPr>
          <p:cNvPr id="87" name="Google Shape;87;p19"/>
          <p:cNvSpPr txBox="1">
            <a:spLocks noGrp="1"/>
          </p:cNvSpPr>
          <p:nvPr>
            <p:ph type="body" idx="6"/>
          </p:nvPr>
        </p:nvSpPr>
        <p:spPr>
          <a:xfrm>
            <a:off x="4806175" y="1395225"/>
            <a:ext cx="4081500" cy="11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19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2100"/>
              <a:buFont typeface="Century Gothic"/>
              <a:buChar char="●"/>
              <a:defRPr sz="21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800"/>
              <a:buFont typeface="Century Gothic"/>
              <a:buChar char="●"/>
              <a:defRPr sz="1800"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600"/>
              <a:buFont typeface="Century Gothic"/>
              <a:buChar char="●"/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400"/>
              <a:buFont typeface="Century Gothic"/>
              <a:buChar char="●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200"/>
              <a:buFont typeface="Century Gothic"/>
              <a:buChar char="●"/>
              <a:defRPr sz="1200"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000"/>
              <a:buFont typeface="Century Gothic"/>
              <a:buChar char="●"/>
              <a:defRPr sz="1000"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lvl="6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lvl="7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lvl="8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88" name="Google Shape;88;p19"/>
          <p:cNvSpPr txBox="1">
            <a:spLocks noGrp="1"/>
          </p:cNvSpPr>
          <p:nvPr>
            <p:ph type="subTitle" idx="7"/>
          </p:nvPr>
        </p:nvSpPr>
        <p:spPr>
          <a:xfrm>
            <a:off x="4810401" y="2862025"/>
            <a:ext cx="40773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rgbClr val="04859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9pPr>
          </a:lstStyle>
          <a:p>
            <a:endParaRPr/>
          </a:p>
        </p:txBody>
      </p:sp>
      <p:sp>
        <p:nvSpPr>
          <p:cNvPr id="89" name="Google Shape;89;p19"/>
          <p:cNvSpPr txBox="1">
            <a:spLocks noGrp="1"/>
          </p:cNvSpPr>
          <p:nvPr>
            <p:ph type="body" idx="8"/>
          </p:nvPr>
        </p:nvSpPr>
        <p:spPr>
          <a:xfrm>
            <a:off x="4806175" y="3339025"/>
            <a:ext cx="4081500" cy="11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19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2100"/>
              <a:buFont typeface="Century Gothic"/>
              <a:buChar char="●"/>
              <a:defRPr sz="21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800"/>
              <a:buFont typeface="Century Gothic"/>
              <a:buChar char="●"/>
              <a:defRPr sz="1800"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600"/>
              <a:buFont typeface="Century Gothic"/>
              <a:buChar char="●"/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400"/>
              <a:buFont typeface="Century Gothic"/>
              <a:buChar char="●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200"/>
              <a:buFont typeface="Century Gothic"/>
              <a:buChar char="●"/>
              <a:defRPr sz="1200"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000"/>
              <a:buFont typeface="Century Gothic"/>
              <a:buChar char="●"/>
              <a:defRPr sz="1000"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lvl="6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lvl="7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lvl="8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pic>
        <p:nvPicPr>
          <p:cNvPr id="90" name="Google Shape;90;p19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89600" y="174551"/>
            <a:ext cx="631175" cy="142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 list">
  <p:cSld name="Two Content Blocks + Picture_2_1_1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0"/>
          <p:cNvSpPr txBox="1"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93" name="Google Shape;93;p20"/>
          <p:cNvSpPr txBox="1"/>
          <p:nvPr/>
        </p:nvSpPr>
        <p:spPr>
          <a:xfrm>
            <a:off x="1149250" y="3624025"/>
            <a:ext cx="2389800" cy="27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20"/>
          <p:cNvSpPr txBox="1">
            <a:spLocks noGrp="1"/>
          </p:cNvSpPr>
          <p:nvPr>
            <p:ph type="subTitle" idx="1"/>
          </p:nvPr>
        </p:nvSpPr>
        <p:spPr>
          <a:xfrm>
            <a:off x="534700" y="918225"/>
            <a:ext cx="47223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rgbClr val="04859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9pPr>
          </a:lstStyle>
          <a:p>
            <a:endParaRPr/>
          </a:p>
        </p:txBody>
      </p:sp>
      <p:sp>
        <p:nvSpPr>
          <p:cNvPr id="95" name="Google Shape;95;p20"/>
          <p:cNvSpPr txBox="1">
            <a:spLocks noGrp="1"/>
          </p:cNvSpPr>
          <p:nvPr>
            <p:ph type="body" idx="2"/>
          </p:nvPr>
        </p:nvSpPr>
        <p:spPr>
          <a:xfrm>
            <a:off x="531050" y="1395225"/>
            <a:ext cx="4722300" cy="11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19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2100"/>
              <a:buFont typeface="Century Gothic"/>
              <a:buChar char="●"/>
              <a:defRPr sz="21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800"/>
              <a:buFont typeface="Century Gothic"/>
              <a:buChar char="●"/>
              <a:defRPr sz="1800"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600"/>
              <a:buFont typeface="Century Gothic"/>
              <a:buChar char="●"/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400"/>
              <a:buFont typeface="Century Gothic"/>
              <a:buChar char="●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200"/>
              <a:buFont typeface="Century Gothic"/>
              <a:buChar char="●"/>
              <a:defRPr sz="1200"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000"/>
              <a:buFont typeface="Century Gothic"/>
              <a:buChar char="●"/>
              <a:defRPr sz="1000"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lvl="6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lvl="7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lvl="8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sp>
        <p:nvSpPr>
          <p:cNvPr id="96" name="Google Shape;96;p20"/>
          <p:cNvSpPr txBox="1">
            <a:spLocks noGrp="1"/>
          </p:cNvSpPr>
          <p:nvPr>
            <p:ph type="subTitle" idx="3"/>
          </p:nvPr>
        </p:nvSpPr>
        <p:spPr>
          <a:xfrm>
            <a:off x="534700" y="2862025"/>
            <a:ext cx="4722300" cy="477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2100" b="1">
                <a:solidFill>
                  <a:srgbClr val="04859B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rgbClr val="04859B"/>
                </a:solidFill>
              </a:defRPr>
            </a:lvl9pPr>
          </a:lstStyle>
          <a:p>
            <a:endParaRPr/>
          </a:p>
        </p:txBody>
      </p:sp>
      <p:sp>
        <p:nvSpPr>
          <p:cNvPr id="97" name="Google Shape;97;p20"/>
          <p:cNvSpPr txBox="1">
            <a:spLocks noGrp="1"/>
          </p:cNvSpPr>
          <p:nvPr>
            <p:ph type="body" idx="4"/>
          </p:nvPr>
        </p:nvSpPr>
        <p:spPr>
          <a:xfrm>
            <a:off x="531050" y="3339025"/>
            <a:ext cx="4722300" cy="117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619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2100"/>
              <a:buFont typeface="Century Gothic"/>
              <a:buChar char="●"/>
              <a:defRPr sz="2100"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marL="914400" lvl="1" indent="-3429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800"/>
              <a:buFont typeface="Century Gothic"/>
              <a:buChar char="●"/>
              <a:defRPr sz="1800"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600"/>
              <a:buFont typeface="Century Gothic"/>
              <a:buChar char="●"/>
              <a:defRPr sz="1600"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marL="1828800" lvl="3" indent="-3175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400"/>
              <a:buFont typeface="Century Gothic"/>
              <a:buChar char="●"/>
              <a:defRPr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marL="2286000" lvl="4" indent="-3048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200"/>
              <a:buFont typeface="Century Gothic"/>
              <a:buChar char="●"/>
              <a:defRPr sz="1200"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marL="2743200" lvl="5" indent="-2921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1000"/>
              <a:buFont typeface="Century Gothic"/>
              <a:buChar char="●"/>
              <a:defRPr sz="1000"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marL="3200400" lvl="6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marL="3657600" lvl="7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marL="4114800" lvl="8" indent="-28575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859B"/>
              </a:buClr>
              <a:buSzPts val="900"/>
              <a:buFont typeface="Century Gothic"/>
              <a:buChar char="●"/>
              <a:defRPr sz="900"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endParaRPr/>
          </a:p>
        </p:txBody>
      </p:sp>
      <p:pic>
        <p:nvPicPr>
          <p:cNvPr id="98" name="Google Shape;98;p2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89600" y="174551"/>
            <a:ext cx="631175" cy="1424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Navy" type="secHead">
  <p:cSld name="SECTION_HEADER">
    <p:bg>
      <p:bgPr>
        <a:solidFill>
          <a:schemeClr val="dk2"/>
        </a:solidFill>
        <a:effectLst/>
      </p:bgPr>
    </p:bg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/>
          <p:nvPr/>
        </p:nvSpPr>
        <p:spPr>
          <a:xfrm>
            <a:off x="0" y="4218710"/>
            <a:ext cx="9144000" cy="9249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1"/>
          <p:cNvSpPr txBox="1">
            <a:spLocks noGrp="1"/>
          </p:cNvSpPr>
          <p:nvPr>
            <p:ph type="title"/>
          </p:nvPr>
        </p:nvSpPr>
        <p:spPr>
          <a:xfrm>
            <a:off x="623888" y="3070518"/>
            <a:ext cx="7886700" cy="8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102" name="Google Shape;102;p21"/>
          <p:cNvSpPr txBox="1">
            <a:spLocks noGrp="1"/>
          </p:cNvSpPr>
          <p:nvPr>
            <p:ph type="subTitle" idx="1"/>
          </p:nvPr>
        </p:nvSpPr>
        <p:spPr>
          <a:xfrm>
            <a:off x="653175" y="3900000"/>
            <a:ext cx="46758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9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pic>
        <p:nvPicPr>
          <p:cNvPr id="103" name="Google Shape;103;p2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89600" y="160446"/>
            <a:ext cx="631175" cy="1414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50024" y="4841748"/>
            <a:ext cx="1932469" cy="1437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84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Moss">
  <p:cSld name="Section Header Moss">
    <p:bg>
      <p:bgPr>
        <a:solidFill>
          <a:schemeClr val="accent2"/>
        </a:solidFill>
        <a:effectLst/>
      </p:bgPr>
    </p:bg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2"/>
          <p:cNvSpPr/>
          <p:nvPr/>
        </p:nvSpPr>
        <p:spPr>
          <a:xfrm>
            <a:off x="0" y="4218710"/>
            <a:ext cx="9144000" cy="9249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22"/>
          <p:cNvSpPr txBox="1">
            <a:spLocks noGrp="1"/>
          </p:cNvSpPr>
          <p:nvPr>
            <p:ph type="title"/>
          </p:nvPr>
        </p:nvSpPr>
        <p:spPr>
          <a:xfrm>
            <a:off x="623888" y="3070518"/>
            <a:ext cx="7886700" cy="86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lt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sp>
        <p:nvSpPr>
          <p:cNvPr id="108" name="Google Shape;108;p22"/>
          <p:cNvSpPr txBox="1">
            <a:spLocks noGrp="1"/>
          </p:cNvSpPr>
          <p:nvPr>
            <p:ph type="subTitle" idx="1"/>
          </p:nvPr>
        </p:nvSpPr>
        <p:spPr>
          <a:xfrm>
            <a:off x="653175" y="3900000"/>
            <a:ext cx="4675800" cy="43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sz="190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/>
            </a:lvl9pPr>
          </a:lstStyle>
          <a:p>
            <a:endParaRPr/>
          </a:p>
        </p:txBody>
      </p:sp>
      <p:pic>
        <p:nvPicPr>
          <p:cNvPr id="109" name="Google Shape;109;p22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8289600" y="160446"/>
            <a:ext cx="631175" cy="1414154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050024" y="4841748"/>
            <a:ext cx="1932469" cy="14376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>
            <a:spLocks noGrp="1"/>
          </p:cNvSpPr>
          <p:nvPr>
            <p:ph type="title"/>
          </p:nvPr>
        </p:nvSpPr>
        <p:spPr>
          <a:xfrm>
            <a:off x="394853" y="273844"/>
            <a:ext cx="8354400" cy="44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700"/>
              <a:buFont typeface="Century Gothic"/>
              <a:buNone/>
              <a:defRPr sz="2700" b="1" i="0" u="none" strike="noStrike" cap="none">
                <a:solidFill>
                  <a:schemeClr val="dk2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>
            <a:endParaRPr/>
          </a:p>
        </p:txBody>
      </p:sp>
      <p:pic>
        <p:nvPicPr>
          <p:cNvPr id="52" name="Google Shape;52;p13"/>
          <p:cNvPicPr preferRelativeResize="0"/>
          <p:nvPr/>
        </p:nvPicPr>
        <p:blipFill>
          <a:blip r:embed="rId15">
            <a:alphaModFix/>
          </a:blip>
          <a:stretch>
            <a:fillRect/>
          </a:stretch>
        </p:blipFill>
        <p:spPr>
          <a:xfrm>
            <a:off x="7025800" y="4844350"/>
            <a:ext cx="1951327" cy="1463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menti.com/al8vjgs3wwzo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UCSB-Library-Research-Data-Services/bren-meds213-spring-2023/blob/main/modules/week09/index-09.qmd" TargetMode="Externa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csb-library-research-data-services.github.io/bren-meds213-spring-2023/modules/week09/index-09.html" TargetMode="Externa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hyperlink" Target="https://collectionapi.metmuseum.org/public/collection/v1/objects/231853" TargetMode="Externa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https://github.com/UCSB-Library-Research-Data-Services/bren-meds213-spring-2023/blob/main/modules/week09/index-09.qmd" TargetMode="Externa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github.com/UCSB-Library-Research-Data-Services/bren-meds213-spring-2023/blob/main/_quarto.yml" TargetMode="Externa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8"/>
          <p:cNvSpPr txBox="1">
            <a:spLocks noGrp="1"/>
          </p:cNvSpPr>
          <p:nvPr>
            <p:ph type="ctrTitle"/>
          </p:nvPr>
        </p:nvSpPr>
        <p:spPr>
          <a:xfrm>
            <a:off x="312226" y="1154296"/>
            <a:ext cx="8452200" cy="692100"/>
          </a:xfrm>
        </p:spPr>
        <p:txBody>
          <a:bodyPr spcFirstLastPara="1" wrap="square" lIns="68575" tIns="34275" rIns="68575" bIns="34275" anchor="b" anchorCtr="0">
            <a:spAutoFit/>
          </a:bodyPr>
          <a:lstStyle/>
          <a:p>
            <a:pPr lvl="0"/>
            <a:r>
              <a:rPr lang="en-US" dirty="0"/>
              <a:t>The History, Nature, and Future of Markup and Markdown</a:t>
            </a:r>
          </a:p>
        </p:txBody>
      </p:sp>
      <p:sp>
        <p:nvSpPr>
          <p:cNvPr id="144" name="Google Shape;144;p28"/>
          <p:cNvSpPr txBox="1">
            <a:spLocks noGrp="1"/>
          </p:cNvSpPr>
          <p:nvPr>
            <p:ph type="subTitle" idx="1"/>
          </p:nvPr>
        </p:nvSpPr>
        <p:spPr>
          <a:xfrm>
            <a:off x="312738" y="1982953"/>
            <a:ext cx="8451850" cy="670951"/>
          </a:xfrm>
        </p:spPr>
        <p:txBody>
          <a:bodyPr spcFirstLastPara="1" wrap="square" lIns="64000" tIns="36575" rIns="64000" bIns="36575" anchor="t" anchorCtr="0">
            <a:spAutoFit/>
          </a:bodyPr>
          <a:lstStyle/>
          <a:p>
            <a:pPr lvl="0">
              <a:spcBef>
                <a:spcPts val="600"/>
              </a:spcBef>
            </a:pPr>
            <a:r>
              <a:rPr lang="en-US" sz="1600" dirty="0"/>
              <a:t>Greg </a:t>
            </a:r>
            <a:r>
              <a:rPr lang="en-US" sz="1600" dirty="0" err="1"/>
              <a:t>Janée</a:t>
            </a:r>
            <a:endParaRPr lang="en-US" sz="1600" dirty="0">
              <a:sym typeface="Century Gothic"/>
            </a:endParaRPr>
          </a:p>
          <a:p>
            <a:pPr lvl="0">
              <a:spcBef>
                <a:spcPts val="600"/>
              </a:spcBef>
            </a:pPr>
            <a:r>
              <a:rPr lang="en-US" sz="1600" dirty="0">
                <a:solidFill>
                  <a:schemeClr val="tx2"/>
                </a:solidFill>
              </a:rPr>
              <a:t>Research Data Services, UCSB Library</a:t>
            </a:r>
            <a:endParaRPr lang="en-US" sz="1600" dirty="0">
              <a:solidFill>
                <a:schemeClr val="tx2"/>
              </a:solidFill>
              <a:sym typeface="Century Gothic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In-band representation benefits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488238" cy="3202500"/>
          </a:xfrm>
        </p:spPr>
        <p:txBody>
          <a:bodyPr/>
          <a:lstStyle/>
          <a:p>
            <a:r>
              <a:rPr lang="en-US" dirty="0"/>
              <a:t>Explicit</a:t>
            </a:r>
          </a:p>
          <a:p>
            <a:r>
              <a:rPr lang="en-US" dirty="0"/>
              <a:t>Self-contained</a:t>
            </a:r>
          </a:p>
          <a:p>
            <a:r>
              <a:rPr lang="en-US" dirty="0"/>
              <a:t>Self-describing (potentially)</a:t>
            </a:r>
          </a:p>
          <a:p>
            <a:r>
              <a:rPr lang="en-US" dirty="0"/>
              <a:t>Human-readable and -writable (potentially)</a:t>
            </a:r>
          </a:p>
          <a:p>
            <a:pPr lvl="1"/>
            <a:endParaRPr lang="en-US" dirty="0"/>
          </a:p>
          <a:p>
            <a:r>
              <a:rPr lang="en-US" dirty="0"/>
              <a:t>Arguably, helped with success of HTML and the WWW</a:t>
            </a:r>
          </a:p>
        </p:txBody>
      </p:sp>
    </p:spTree>
    <p:extLst>
      <p:ext uri="{BB962C8B-B14F-4D97-AF65-F5344CB8AC3E}">
        <p14:creationId xmlns:p14="http://schemas.microsoft.com/office/powerpoint/2010/main" val="41742161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Markup language history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Long history of markup approaches</a:t>
            </a:r>
          </a:p>
          <a:p>
            <a:pPr lvl="1"/>
            <a:r>
              <a:rPr lang="en-US" dirty="0" err="1"/>
              <a:t>troff</a:t>
            </a:r>
            <a:r>
              <a:rPr lang="en-US" dirty="0"/>
              <a:t> (1964)</a:t>
            </a:r>
          </a:p>
          <a:p>
            <a:pPr lvl="1"/>
            <a:r>
              <a:rPr lang="en-US" dirty="0" err="1"/>
              <a:t>TeX</a:t>
            </a:r>
            <a:r>
              <a:rPr lang="en-US" dirty="0"/>
              <a:t> (1978), LaTeX (1984)</a:t>
            </a:r>
          </a:p>
          <a:p>
            <a:pPr lvl="1"/>
            <a:r>
              <a:rPr lang="en-US" dirty="0"/>
              <a:t>[SGML (1986) – discussed next]</a:t>
            </a:r>
          </a:p>
          <a:p>
            <a:pPr lvl="1"/>
            <a:r>
              <a:rPr lang="en-US" dirty="0"/>
              <a:t>HTML (1993)</a:t>
            </a:r>
          </a:p>
          <a:p>
            <a:pPr lvl="2"/>
            <a:endParaRPr lang="en-US" dirty="0"/>
          </a:p>
          <a:p>
            <a:r>
              <a:rPr lang="en-US" dirty="0"/>
              <a:t>Notice: all focused on presentation, not semantics</a:t>
            </a:r>
          </a:p>
        </p:txBody>
      </p:sp>
    </p:spTree>
    <p:extLst>
      <p:ext uri="{BB962C8B-B14F-4D97-AF65-F5344CB8AC3E}">
        <p14:creationId xmlns:p14="http://schemas.microsoft.com/office/powerpoint/2010/main" val="3042456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Development of XML (1998)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49" y="1023175"/>
            <a:ext cx="7534427" cy="3202500"/>
          </a:xfrm>
        </p:spPr>
        <p:txBody>
          <a:bodyPr/>
          <a:lstStyle/>
          <a:p>
            <a:r>
              <a:rPr lang="en-US" dirty="0"/>
              <a:t>Goals:</a:t>
            </a:r>
          </a:p>
          <a:p>
            <a:pPr lvl="1"/>
            <a:r>
              <a:rPr lang="en-US" dirty="0"/>
              <a:t>Support semantic description; separation of semantics from presentation</a:t>
            </a:r>
          </a:p>
          <a:p>
            <a:pPr lvl="1"/>
            <a:r>
              <a:rPr lang="en-US" dirty="0"/>
              <a:t>Simplify, modernize SGML</a:t>
            </a:r>
          </a:p>
          <a:p>
            <a:pPr lvl="1"/>
            <a:r>
              <a:rPr lang="en-US" dirty="0"/>
              <a:t>Extensible</a:t>
            </a:r>
          </a:p>
          <a:p>
            <a:pPr lvl="1"/>
            <a:r>
              <a:rPr lang="en-US" dirty="0"/>
              <a:t>Web-friendly</a:t>
            </a:r>
          </a:p>
          <a:p>
            <a:pPr lvl="1"/>
            <a:r>
              <a:rPr lang="en-US" dirty="0"/>
              <a:t>Embrace Unicode</a:t>
            </a:r>
          </a:p>
        </p:txBody>
      </p:sp>
    </p:spTree>
    <p:extLst>
      <p:ext uri="{BB962C8B-B14F-4D97-AF65-F5344CB8AC3E}">
        <p14:creationId xmlns:p14="http://schemas.microsoft.com/office/powerpoint/2010/main" val="6360617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XML standard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5942B7-9A77-37FB-BE3E-DF395B03C6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717018"/>
              </p:ext>
            </p:extLst>
          </p:nvPr>
        </p:nvGraphicFramePr>
        <p:xfrm>
          <a:off x="531050" y="3214169"/>
          <a:ext cx="8081901" cy="692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1901">
                  <a:extLst>
                    <a:ext uri="{9D8B030D-6E8A-4147-A177-3AD203B41FA5}">
                      <a16:colId xmlns:a16="http://schemas.microsoft.com/office/drawing/2014/main" val="254097002"/>
                    </a:ext>
                  </a:extLst>
                </a:gridCol>
              </a:tblGrid>
              <a:tr h="25851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593506"/>
                  </a:ext>
                </a:extLst>
              </a:tr>
              <a:tr h="388112">
                <a:tc>
                  <a:txBody>
                    <a:bodyPr/>
                    <a:lstStyle/>
                    <a:p>
                      <a:r>
                        <a:rPr lang="en-US" dirty="0"/>
                        <a:t>Elements, start tags delimited by &lt; and &gt;, end tags, attributes, proper nesting of elements,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286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14300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Applications of XML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pPr marL="95250" indent="0">
              <a:buNone/>
            </a:pPr>
            <a:endParaRPr lang="en-US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6A54801-0343-E0B8-6248-1AB110036F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8815628"/>
              </p:ext>
            </p:extLst>
          </p:nvPr>
        </p:nvGraphicFramePr>
        <p:xfrm>
          <a:off x="531050" y="1023176"/>
          <a:ext cx="8081901" cy="20422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3967">
                  <a:extLst>
                    <a:ext uri="{9D8B030D-6E8A-4147-A177-3AD203B41FA5}">
                      <a16:colId xmlns:a16="http://schemas.microsoft.com/office/drawing/2014/main" val="254097002"/>
                    </a:ext>
                  </a:extLst>
                </a:gridCol>
                <a:gridCol w="2693967">
                  <a:extLst>
                    <a:ext uri="{9D8B030D-6E8A-4147-A177-3AD203B41FA5}">
                      <a16:colId xmlns:a16="http://schemas.microsoft.com/office/drawing/2014/main" val="3416763730"/>
                    </a:ext>
                  </a:extLst>
                </a:gridCol>
                <a:gridCol w="2693967">
                  <a:extLst>
                    <a:ext uri="{9D8B030D-6E8A-4147-A177-3AD203B41FA5}">
                      <a16:colId xmlns:a16="http://schemas.microsoft.com/office/drawing/2014/main" val="2111785075"/>
                    </a:ext>
                  </a:extLst>
                </a:gridCol>
              </a:tblGrid>
              <a:tr h="324066">
                <a:tc>
                  <a:txBody>
                    <a:bodyPr/>
                    <a:lstStyle/>
                    <a:p>
                      <a:r>
                        <a:rPr lang="en-US" dirty="0"/>
                        <a:t>HTML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EML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593506"/>
                  </a:ext>
                </a:extLst>
              </a:tr>
              <a:tr h="1718212">
                <a:tc>
                  <a:txBody>
                    <a:bodyPr/>
                    <a:lstStyle/>
                    <a:p>
                      <a:r>
                        <a:rPr lang="en-US" sz="1200" dirty="0"/>
                        <a:t>My elements are &lt;html&gt;, &lt;head&gt;, &lt;body&gt;, &lt;p&gt;, &lt;</a:t>
                      </a:r>
                      <a:r>
                        <a:rPr lang="en-US" sz="1200" dirty="0" err="1"/>
                        <a:t>ul</a:t>
                      </a:r>
                      <a:r>
                        <a:rPr lang="en-US" sz="1200" dirty="0"/>
                        <a:t>&gt;, …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An &lt;li&gt; element can only occur inside a &lt;</a:t>
                      </a:r>
                      <a:r>
                        <a:rPr lang="en-US" sz="1200" dirty="0" err="1"/>
                        <a:t>ul</a:t>
                      </a:r>
                      <a:r>
                        <a:rPr lang="en-US" sz="1200" dirty="0"/>
                        <a:t>&gt; element…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My elements are &lt;title&gt;, &lt;creator&gt;, &lt;</a:t>
                      </a:r>
                      <a:r>
                        <a:rPr lang="en-US" sz="1200" dirty="0" err="1"/>
                        <a:t>individualName</a:t>
                      </a:r>
                      <a:r>
                        <a:rPr lang="en-US" sz="1200" dirty="0"/>
                        <a:t>&gt;, …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The &lt;creator&gt; element provides the full name of the person, organization, or position who created the resource…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/>
                        <a:t>My elements are &lt;text&gt;, &lt;div&gt;, &lt;name&gt;, …</a:t>
                      </a:r>
                    </a:p>
                    <a:p>
                      <a:endParaRPr lang="en-US" sz="1200" dirty="0"/>
                    </a:p>
                    <a:p>
                      <a:r>
                        <a:rPr lang="en-US" sz="1200" dirty="0"/>
                        <a:t>The  &lt;name&gt; element has attributes “type” (required), “key” (optional),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286885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5942B7-9A77-37FB-BE3E-DF395B03C6CE}"/>
              </a:ext>
            </a:extLst>
          </p:cNvPr>
          <p:cNvGraphicFramePr>
            <a:graphicFrameLocks noGrp="1"/>
          </p:cNvGraphicFramePr>
          <p:nvPr/>
        </p:nvGraphicFramePr>
        <p:xfrm>
          <a:off x="531050" y="3214169"/>
          <a:ext cx="8081901" cy="692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1901">
                  <a:extLst>
                    <a:ext uri="{9D8B030D-6E8A-4147-A177-3AD203B41FA5}">
                      <a16:colId xmlns:a16="http://schemas.microsoft.com/office/drawing/2014/main" val="254097002"/>
                    </a:ext>
                  </a:extLst>
                </a:gridCol>
              </a:tblGrid>
              <a:tr h="258519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XML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9593506"/>
                  </a:ext>
                </a:extLst>
              </a:tr>
              <a:tr h="388112">
                <a:tc>
                  <a:txBody>
                    <a:bodyPr/>
                    <a:lstStyle/>
                    <a:p>
                      <a:r>
                        <a:rPr lang="en-US" dirty="0"/>
                        <a:t>Elements, start tags delimited by &lt; and &gt;, end tags, attributes, proper nesting of elements, etc.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22868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169301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Usage paradigms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Annotation</a:t>
            </a:r>
          </a:p>
          <a:p>
            <a:pPr lvl="1"/>
            <a:r>
              <a:rPr lang="en-US" dirty="0"/>
              <a:t>Text stands on its own</a:t>
            </a:r>
          </a:p>
          <a:p>
            <a:pPr lvl="1"/>
            <a:r>
              <a:rPr lang="en-US" dirty="0"/>
              <a:t>Markup augments that text</a:t>
            </a:r>
          </a:p>
          <a:p>
            <a:r>
              <a:rPr lang="en-US" dirty="0"/>
              <a:t>Data structure</a:t>
            </a:r>
          </a:p>
          <a:p>
            <a:pPr lvl="1"/>
            <a:r>
              <a:rPr lang="en-US" dirty="0"/>
              <a:t>Markup defines fields in which text can be placed</a:t>
            </a:r>
          </a:p>
          <a:p>
            <a:r>
              <a:rPr lang="en-US" dirty="0"/>
              <a:t>Both paradigms may co-occur within same document</a:t>
            </a:r>
          </a:p>
        </p:txBody>
      </p:sp>
    </p:spTree>
    <p:extLst>
      <p:ext uri="{BB962C8B-B14F-4D97-AF65-F5344CB8AC3E}">
        <p14:creationId xmlns:p14="http://schemas.microsoft.com/office/powerpoint/2010/main" val="3972228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Annotation example: TEI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734" y="1023175"/>
            <a:ext cx="8802094" cy="3202500"/>
          </a:xfrm>
        </p:spPr>
        <p:txBody>
          <a:bodyPr/>
          <a:lstStyle/>
          <a:p>
            <a:pPr marL="95250" indent="0"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All 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  <a:cs typeface="Courier New" panose="02070309020205020404" pitchFamily="49" charset="0"/>
              </a:rPr>
              <a:t>&lt;name key="tgn,1000070" type="place" reg="France [2,46] (nation), Europe"&gt;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Gaul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  <a:cs typeface="Courier New" panose="02070309020205020404" pitchFamily="49" charset="0"/>
              </a:rPr>
              <a:t>&lt;/name&gt; 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is divided into three parts, one of which the 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  <a:cs typeface="Courier New" panose="02070309020205020404" pitchFamily="49" charset="0"/>
              </a:rPr>
              <a:t>&lt;name type="ethnic"&gt;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Belgae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  <a:cs typeface="Courier New" panose="02070309020205020404" pitchFamily="49" charset="0"/>
              </a:rPr>
              <a:t>&lt;/name&gt; 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inhabit, the 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  <a:cs typeface="Courier New" panose="02070309020205020404" pitchFamily="49" charset="0"/>
              </a:rPr>
              <a:t>&lt;name type="ethnic"&gt;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Aquitani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  <a:cs typeface="Courier New" panose="02070309020205020404" pitchFamily="49" charset="0"/>
              </a:rPr>
              <a:t>&lt;/name&gt; 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another, those who in their own language are called 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  <a:cs typeface="Courier New" panose="02070309020205020404" pitchFamily="49" charset="0"/>
              </a:rPr>
              <a:t>&lt;name type="ethnic"&gt;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Celts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  <a:cs typeface="Courier New" panose="02070309020205020404" pitchFamily="49" charset="0"/>
              </a:rPr>
              <a:t>&lt;/name&gt;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, in our 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  <a:cs typeface="Courier New" panose="02070309020205020404" pitchFamily="49" charset="0"/>
              </a:rPr>
              <a:t>&lt;name type="ethnic"&gt;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Gauls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  <a:cs typeface="Courier New" panose="02070309020205020404" pitchFamily="49" charset="0"/>
              </a:rPr>
              <a:t>&lt;/name&gt;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, the third. All these differ from each other in language, customs and laws. The river 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  <a:cs typeface="Courier New" panose="02070309020205020404" pitchFamily="49" charset="0"/>
              </a:rPr>
              <a:t>&lt;name key="tgn,1124123" type="place" reg="Garonne [-0.6,45.33] (river), Europe"&gt;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Garonne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  <a:cs typeface="Courier New" panose="02070309020205020404" pitchFamily="49" charset="0"/>
              </a:rPr>
              <a:t>&lt;/name&gt; 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separates the...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BB599F-4E6B-B16D-4258-274EE987B672}"/>
              </a:ext>
            </a:extLst>
          </p:cNvPr>
          <p:cNvSpPr txBox="1"/>
          <p:nvPr/>
        </p:nvSpPr>
        <p:spPr>
          <a:xfrm>
            <a:off x="206734" y="4225675"/>
            <a:ext cx="8542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accent6"/>
                </a:solidFill>
              </a:rPr>
              <a:t>C. Julius Caesar. Caesar's Gallic War. Translator. W. A. </a:t>
            </a:r>
            <a:r>
              <a:rPr lang="en-US" sz="900" dirty="0" err="1">
                <a:solidFill>
                  <a:schemeClr val="accent6"/>
                </a:solidFill>
              </a:rPr>
              <a:t>McDevitte</a:t>
            </a:r>
            <a:r>
              <a:rPr lang="en-US" sz="900" dirty="0">
                <a:solidFill>
                  <a:schemeClr val="accent6"/>
                </a:solidFill>
              </a:rPr>
              <a:t>. Translator. W. S. Bohn. 1st Edition. New York. Harper &amp; Brothers. 1869. Harper's New Classical Library. http://</a:t>
            </a:r>
            <a:r>
              <a:rPr lang="en-US" sz="900" dirty="0" err="1">
                <a:solidFill>
                  <a:schemeClr val="accent6"/>
                </a:solidFill>
              </a:rPr>
              <a:t>data.perseus.org</a:t>
            </a:r>
            <a:r>
              <a:rPr lang="en-US" sz="900" dirty="0">
                <a:solidFill>
                  <a:schemeClr val="accent6"/>
                </a:solidFill>
              </a:rPr>
              <a:t>/citations/urn:cts:latinLit:phi0448.phi001.perseus-eng1:1.1</a:t>
            </a:r>
          </a:p>
        </p:txBody>
      </p:sp>
    </p:spTree>
    <p:extLst>
      <p:ext uri="{BB962C8B-B14F-4D97-AF65-F5344CB8AC3E}">
        <p14:creationId xmlns:p14="http://schemas.microsoft.com/office/powerpoint/2010/main" val="30890438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Annotation example: TEI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734" y="1023175"/>
            <a:ext cx="8802094" cy="3202500"/>
          </a:xfrm>
        </p:spPr>
        <p:txBody>
          <a:bodyPr/>
          <a:lstStyle/>
          <a:p>
            <a:pPr marL="95250" indent="0"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All 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&lt;name key="tgn,1000070" type="place" reg="France [2,46] (nation), Europe"&gt;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Gaul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&lt;/name&gt; 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is divided into three parts, one of which the 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&lt;name type="ethnic"&gt;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Belgae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&lt;/name&gt; 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inhabit, the 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&lt;name type="ethnic"&gt;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Aquitani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&lt;/name&gt; 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another, those who in their own language are called 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&lt;name type="ethnic"&gt;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Celts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&lt;/name&gt;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, in our 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&lt;name type="ethnic"&gt;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Gauls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&lt;/name&gt;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, the third. All these differ from each other in language, customs and laws. The river 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&lt;name key="tgn,1124123" type="place" reg="Garonne [-0.6,45.33] (river), Europe"&gt;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Garonne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&lt;/name&gt; 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separates the...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7FD921C-13D7-A308-EFDE-BCBA0DB91656}"/>
              </a:ext>
            </a:extLst>
          </p:cNvPr>
          <p:cNvSpPr txBox="1"/>
          <p:nvPr/>
        </p:nvSpPr>
        <p:spPr>
          <a:xfrm>
            <a:off x="206734" y="4225675"/>
            <a:ext cx="85425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>
                <a:solidFill>
                  <a:schemeClr val="accent6"/>
                </a:solidFill>
              </a:rPr>
              <a:t>C. Julius Caesar. Caesar's Gallic War. Translator. W. A. </a:t>
            </a:r>
            <a:r>
              <a:rPr lang="en-US" sz="900" dirty="0" err="1">
                <a:solidFill>
                  <a:schemeClr val="accent6"/>
                </a:solidFill>
              </a:rPr>
              <a:t>McDevitte</a:t>
            </a:r>
            <a:r>
              <a:rPr lang="en-US" sz="900" dirty="0">
                <a:solidFill>
                  <a:schemeClr val="accent6"/>
                </a:solidFill>
              </a:rPr>
              <a:t>. Translator. W. S. Bohn. 1st Edition. New York. Harper &amp; Brothers. 1869. Harper's New Classical Library. http://</a:t>
            </a:r>
            <a:r>
              <a:rPr lang="en-US" sz="900" dirty="0" err="1">
                <a:solidFill>
                  <a:schemeClr val="accent6"/>
                </a:solidFill>
              </a:rPr>
              <a:t>data.perseus.org</a:t>
            </a:r>
            <a:r>
              <a:rPr lang="en-US" sz="900" dirty="0">
                <a:solidFill>
                  <a:schemeClr val="accent6"/>
                </a:solidFill>
              </a:rPr>
              <a:t>/citations/urn:cts:latinLit:phi0448.phi001.perseus-eng1:1.1</a:t>
            </a:r>
          </a:p>
        </p:txBody>
      </p:sp>
    </p:spTree>
    <p:extLst>
      <p:ext uri="{BB962C8B-B14F-4D97-AF65-F5344CB8AC3E}">
        <p14:creationId xmlns:p14="http://schemas.microsoft.com/office/powerpoint/2010/main" val="17614688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/>
              <a:t>Data structure paradigm example: DataCite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734" y="1023175"/>
            <a:ext cx="8802094" cy="3202500"/>
          </a:xfrm>
        </p:spPr>
        <p:txBody>
          <a:bodyPr/>
          <a:lstStyle/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&lt;creators&gt;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&lt;creator&gt;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&lt;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Papamarinopoulos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, S.&lt;/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&lt;affiliation&gt;University of Patras&lt;/affiliation&gt;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&lt;/creator&gt;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&lt;creator&gt;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&lt;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Preka-Papadema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, P.&lt;/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&lt;affiliation&gt;University of Athens&lt;/affiliation&gt;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&lt;/creator&gt;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&lt;/creators&gt;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&lt;title&gt;A New Astronomical Dating Of The Trojan War’s End&lt;/title&gt;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publicationYear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&gt;2015&lt;/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publicationYear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60E194-17E8-05C1-8D91-A0C3253F494B}"/>
              </a:ext>
            </a:extLst>
          </p:cNvPr>
          <p:cNvSpPr txBox="1"/>
          <p:nvPr/>
        </p:nvSpPr>
        <p:spPr>
          <a:xfrm>
            <a:off x="206735" y="4529206"/>
            <a:ext cx="6311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0" u="none" strike="noStrike" dirty="0" err="1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Papamarinopoulos</a:t>
            </a:r>
            <a:r>
              <a:rPr lang="en-US" sz="900" b="0" i="0" u="none" strike="noStrike" dirty="0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, S., </a:t>
            </a:r>
            <a:r>
              <a:rPr lang="en-US" sz="900" b="0" i="0" u="none" strike="noStrike" dirty="0" err="1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Preka-Papadema</a:t>
            </a:r>
            <a:r>
              <a:rPr lang="en-US" sz="900" b="0" i="0" u="none" strike="noStrike" dirty="0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, P., </a:t>
            </a:r>
            <a:r>
              <a:rPr lang="en-US" sz="900" b="0" i="0" u="none" strike="noStrike" dirty="0" err="1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Mitropetros</a:t>
            </a:r>
            <a:r>
              <a:rPr lang="en-US" sz="900" b="0" i="0" u="none" strike="noStrike" dirty="0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, P., Antonopoulos, P., </a:t>
            </a:r>
            <a:r>
              <a:rPr lang="en-US" sz="900" b="0" i="0" u="none" strike="noStrike" dirty="0" err="1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Mitropetrou</a:t>
            </a:r>
            <a:r>
              <a:rPr lang="en-US" sz="900" b="0" i="0" u="none" strike="noStrike" dirty="0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, E., &amp; </a:t>
            </a:r>
            <a:r>
              <a:rPr lang="en-US" sz="900" b="0" i="0" u="none" strike="noStrike" dirty="0" err="1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Saranditis</a:t>
            </a:r>
            <a:r>
              <a:rPr lang="en-US" sz="900" b="0" i="0" u="none" strike="noStrike" dirty="0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, G. (2015). A New Astronomical Dating Of The Trojan War’s End. https://doi.org/10.5281/zenodo.14315</a:t>
            </a:r>
            <a:endParaRPr lang="en-US" sz="9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68038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/>
              <a:t>Data structure paradigm example: DataCite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734" y="1023175"/>
            <a:ext cx="8802094" cy="3202500"/>
          </a:xfrm>
        </p:spPr>
        <p:txBody>
          <a:bodyPr/>
          <a:lstStyle/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&lt;creators&gt;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&lt;creator&gt;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&lt;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  <a:r>
              <a:rPr lang="en-US" sz="1600" dirty="0" err="1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Papamarinopoulos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, S.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&lt;/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&lt;affiliation&gt;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University of Patras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&lt;/affiliation&gt;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&lt;/creator&gt;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&lt;creator&gt;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&lt;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  <a:r>
              <a:rPr lang="en-US" sz="1600" dirty="0" err="1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Preka-Papadema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, P.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&lt;/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&lt;affiliation&gt;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University of Athens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&lt;/affiliation&gt;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&lt;/creator&gt;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&lt;/creators&gt;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&lt;title&gt;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A New Astronomical Dating Of The Trojan War’s End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&lt;/title&gt;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publicationYear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  <a:cs typeface="Courier New" panose="02070309020205020404" pitchFamily="49" charset="0"/>
              </a:rPr>
              <a:t>2015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&lt;/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publicationYear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660E194-17E8-05C1-8D91-A0C3253F494B}"/>
              </a:ext>
            </a:extLst>
          </p:cNvPr>
          <p:cNvSpPr txBox="1"/>
          <p:nvPr/>
        </p:nvSpPr>
        <p:spPr>
          <a:xfrm>
            <a:off x="206735" y="4529206"/>
            <a:ext cx="6311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b="0" i="0" u="none" strike="noStrike" dirty="0" err="1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Papamarinopoulos</a:t>
            </a:r>
            <a:r>
              <a:rPr lang="en-US" sz="900" b="0" i="0" u="none" strike="noStrike" dirty="0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, S., </a:t>
            </a:r>
            <a:r>
              <a:rPr lang="en-US" sz="900" b="0" i="0" u="none" strike="noStrike" dirty="0" err="1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Preka-Papadema</a:t>
            </a:r>
            <a:r>
              <a:rPr lang="en-US" sz="900" b="0" i="0" u="none" strike="noStrike" dirty="0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, P., </a:t>
            </a:r>
            <a:r>
              <a:rPr lang="en-US" sz="900" b="0" i="0" u="none" strike="noStrike" dirty="0" err="1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Mitropetros</a:t>
            </a:r>
            <a:r>
              <a:rPr lang="en-US" sz="900" b="0" i="0" u="none" strike="noStrike" dirty="0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, P., Antonopoulos, P., </a:t>
            </a:r>
            <a:r>
              <a:rPr lang="en-US" sz="900" b="0" i="0" u="none" strike="noStrike" dirty="0" err="1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Mitropetrou</a:t>
            </a:r>
            <a:r>
              <a:rPr lang="en-US" sz="900" b="0" i="0" u="none" strike="noStrike" dirty="0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, E., &amp; </a:t>
            </a:r>
            <a:r>
              <a:rPr lang="en-US" sz="900" b="0" i="0" u="none" strike="noStrike" dirty="0" err="1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Saranditis</a:t>
            </a:r>
            <a:r>
              <a:rPr lang="en-US" sz="900" b="0" i="0" u="none" strike="noStrike" dirty="0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, G. (2015). A New Astronomical Dating Of The Trojan War’s End. https://</a:t>
            </a:r>
            <a:r>
              <a:rPr lang="en-US" sz="900" b="0" i="0" u="none" strike="noStrike" dirty="0" err="1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doi.org</a:t>
            </a:r>
            <a:r>
              <a:rPr lang="en-US" sz="900" b="0" i="0" u="none" strike="noStrike" dirty="0">
                <a:solidFill>
                  <a:schemeClr val="accent6"/>
                </a:solidFill>
                <a:effectLst/>
                <a:highlight>
                  <a:srgbClr val="FFFFFF"/>
                </a:highlight>
                <a:latin typeface="Helvetica" pitchFamily="2" charset="0"/>
              </a:rPr>
              <a:t>/10.5281/zenodo.14315</a:t>
            </a:r>
            <a:endParaRPr lang="en-US" sz="9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8884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Something familiar: HTML</a:t>
            </a:r>
          </a:p>
          <a:p>
            <a:r>
              <a:rPr lang="en-US" dirty="0"/>
              <a:t>Taking a step back</a:t>
            </a:r>
          </a:p>
          <a:p>
            <a:pPr lvl="1"/>
            <a:r>
              <a:rPr lang="en-US" dirty="0"/>
              <a:t>The problem markup is trying to solve</a:t>
            </a:r>
          </a:p>
          <a:p>
            <a:pPr lvl="1"/>
            <a:r>
              <a:rPr lang="en-US" dirty="0"/>
              <a:t>Two usage paradigms</a:t>
            </a:r>
          </a:p>
          <a:p>
            <a:r>
              <a:rPr lang="en-US" dirty="0"/>
              <a:t>The rise and fall of XML</a:t>
            </a:r>
          </a:p>
          <a:p>
            <a:r>
              <a:rPr lang="en-US" dirty="0"/>
              <a:t>New formats: Markdown, JSON, YAML</a:t>
            </a:r>
          </a:p>
          <a:p>
            <a:r>
              <a:rPr lang="en-US" dirty="0"/>
              <a:t>Current trends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Blended example: HTML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270" y="1023938"/>
            <a:ext cx="8881607" cy="3325425"/>
          </a:xfrm>
        </p:spPr>
        <p:txBody>
          <a:bodyPr/>
          <a:lstStyle/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&lt;html&gt;                                              structural element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&lt;head&gt;                                            </a:t>
            </a:r>
            <a:r>
              <a:rPr lang="en-US" sz="1600" dirty="0">
                <a:solidFill>
                  <a:schemeClr val="accent3"/>
                </a:solidFill>
                <a:latin typeface="Courier" pitchFamily="2" charset="0"/>
              </a:rPr>
              <a:t>annotation element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&lt;title&gt;</a:t>
            </a:r>
            <a:r>
              <a:rPr lang="en-US" sz="1600" dirty="0">
                <a:latin typeface="Courier" pitchFamily="2" charset="0"/>
              </a:rPr>
              <a:t>My Favorite Things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&lt;/title&gt;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&lt;/head&gt;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&lt;body&gt;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</a:t>
            </a:r>
            <a:r>
              <a:rPr lang="en-US" sz="1600" dirty="0">
                <a:solidFill>
                  <a:schemeClr val="accent3"/>
                </a:solidFill>
                <a:latin typeface="Courier" pitchFamily="2" charset="0"/>
              </a:rPr>
              <a:t>&lt;p&gt;</a:t>
            </a:r>
            <a:r>
              <a:rPr lang="en-US" sz="1600" dirty="0">
                <a:latin typeface="Courier" pitchFamily="2" charset="0"/>
              </a:rPr>
              <a:t>These are some of my favorite things</a:t>
            </a:r>
            <a:r>
              <a:rPr lang="en-US" sz="1600" dirty="0">
                <a:solidFill>
                  <a:schemeClr val="tx1"/>
                </a:solidFill>
                <a:latin typeface="Courier" pitchFamily="2" charset="0"/>
              </a:rPr>
              <a:t>:</a:t>
            </a:r>
            <a:r>
              <a:rPr lang="en-US" sz="1600" dirty="0">
                <a:solidFill>
                  <a:schemeClr val="accent3"/>
                </a:solidFill>
                <a:latin typeface="Courier" pitchFamily="2" charset="0"/>
              </a:rPr>
              <a:t>&lt;/p&gt;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&lt;</a:t>
            </a:r>
            <a:r>
              <a:rPr lang="en-US" sz="1600" dirty="0" err="1">
                <a:solidFill>
                  <a:schemeClr val="accent4"/>
                </a:solidFill>
                <a:latin typeface="Courier" pitchFamily="2" charset="0"/>
              </a:rPr>
              <a:t>ul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  &lt;li&gt;</a:t>
            </a:r>
            <a:r>
              <a:rPr lang="en-US" sz="1600" dirty="0">
                <a:latin typeface="Courier" pitchFamily="2" charset="0"/>
              </a:rPr>
              <a:t>Cake, especially </a:t>
            </a:r>
            <a:r>
              <a:rPr lang="en-US" sz="1600" dirty="0">
                <a:solidFill>
                  <a:schemeClr val="accent3"/>
                </a:solidFill>
                <a:latin typeface="Courier" pitchFamily="2" charset="0"/>
              </a:rPr>
              <a:t>&lt;</a:t>
            </a:r>
            <a:r>
              <a:rPr lang="en-US" sz="1600" dirty="0" err="1">
                <a:solidFill>
                  <a:schemeClr val="accent3"/>
                </a:solidFill>
                <a:latin typeface="Courier" pitchFamily="2" charset="0"/>
              </a:rPr>
              <a:t>i</a:t>
            </a:r>
            <a:r>
              <a:rPr lang="en-US" sz="1600" dirty="0">
                <a:solidFill>
                  <a:schemeClr val="accent3"/>
                </a:solidFill>
                <a:latin typeface="Courier" pitchFamily="2" charset="0"/>
              </a:rPr>
              <a:t>&gt;</a:t>
            </a:r>
            <a:r>
              <a:rPr lang="en-US" sz="1600" dirty="0">
                <a:latin typeface="Courier" pitchFamily="2" charset="0"/>
              </a:rPr>
              <a:t>chocolate</a:t>
            </a:r>
            <a:r>
              <a:rPr lang="en-US" sz="1600" dirty="0">
                <a:solidFill>
                  <a:schemeClr val="accent3"/>
                </a:solidFill>
                <a:latin typeface="Courier" pitchFamily="2" charset="0"/>
              </a:rPr>
              <a:t>&lt;/</a:t>
            </a:r>
            <a:r>
              <a:rPr lang="en-US" sz="1600" dirty="0" err="1">
                <a:solidFill>
                  <a:schemeClr val="accent3"/>
                </a:solidFill>
                <a:latin typeface="Courier" pitchFamily="2" charset="0"/>
              </a:rPr>
              <a:t>i</a:t>
            </a:r>
            <a:r>
              <a:rPr lang="en-US" sz="1600" dirty="0">
                <a:solidFill>
                  <a:schemeClr val="accent3"/>
                </a:solidFill>
                <a:latin typeface="Courier" pitchFamily="2" charset="0"/>
              </a:rPr>
              <a:t>&gt; </a:t>
            </a:r>
            <a:r>
              <a:rPr lang="en-US" sz="1600" dirty="0">
                <a:latin typeface="Courier" pitchFamily="2" charset="0"/>
              </a:rPr>
              <a:t>cake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  &lt;li&gt;</a:t>
            </a:r>
            <a:r>
              <a:rPr lang="en-US" sz="1600" dirty="0">
                <a:latin typeface="Courier" pitchFamily="2" charset="0"/>
              </a:rPr>
              <a:t>Cookies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  &lt;li&gt;</a:t>
            </a:r>
            <a:r>
              <a:rPr lang="en-US" sz="1600" dirty="0">
                <a:latin typeface="Courier" pitchFamily="2" charset="0"/>
              </a:rPr>
              <a:t>Pie, but only on </a:t>
            </a:r>
            <a:r>
              <a:rPr lang="en-US" sz="1600" dirty="0">
                <a:solidFill>
                  <a:schemeClr val="accent3"/>
                </a:solidFill>
                <a:latin typeface="Courier" pitchFamily="2" charset="0"/>
              </a:rPr>
              <a:t>&lt;a </a:t>
            </a:r>
            <a:r>
              <a:rPr lang="en-US" sz="1600" dirty="0" err="1">
                <a:solidFill>
                  <a:schemeClr val="accent3"/>
                </a:solidFill>
                <a:latin typeface="Courier" pitchFamily="2" charset="0"/>
              </a:rPr>
              <a:t>href</a:t>
            </a:r>
            <a:r>
              <a:rPr lang="en-US" sz="1600" dirty="0">
                <a:solidFill>
                  <a:schemeClr val="accent3"/>
                </a:solidFill>
                <a:latin typeface="Courier" pitchFamily="2" charset="0"/>
              </a:rPr>
              <a:t>=“https://</a:t>
            </a:r>
            <a:r>
              <a:rPr lang="en-US" sz="1600" dirty="0" err="1">
                <a:solidFill>
                  <a:schemeClr val="accent3"/>
                </a:solidFill>
                <a:latin typeface="Courier" pitchFamily="2" charset="0"/>
              </a:rPr>
              <a:t>piday.org</a:t>
            </a:r>
            <a:r>
              <a:rPr lang="en-US" sz="1600" dirty="0">
                <a:solidFill>
                  <a:schemeClr val="accent3"/>
                </a:solidFill>
                <a:latin typeface="Courier" pitchFamily="2" charset="0"/>
              </a:rPr>
              <a:t>”&gt;</a:t>
            </a:r>
            <a:r>
              <a:rPr lang="en-US" sz="1600" dirty="0">
                <a:latin typeface="Courier" pitchFamily="2" charset="0"/>
              </a:rPr>
              <a:t>Pi Day</a:t>
            </a:r>
            <a:r>
              <a:rPr lang="en-US" sz="1600" dirty="0">
                <a:solidFill>
                  <a:schemeClr val="accent3"/>
                </a:solidFill>
                <a:latin typeface="Courier" pitchFamily="2" charset="0"/>
              </a:rPr>
              <a:t>&lt;/a&gt;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&lt;/</a:t>
            </a:r>
            <a:r>
              <a:rPr lang="en-US" sz="1600" dirty="0" err="1">
                <a:solidFill>
                  <a:schemeClr val="accent4"/>
                </a:solidFill>
                <a:latin typeface="Courier" pitchFamily="2" charset="0"/>
              </a:rPr>
              <a:t>ul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&lt;/body&gt;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42312948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XML adoption and growth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49" y="1023175"/>
            <a:ext cx="7995535" cy="3202500"/>
          </a:xfrm>
        </p:spPr>
        <p:txBody>
          <a:bodyPr/>
          <a:lstStyle/>
          <a:p>
            <a:r>
              <a:rPr lang="en-US" dirty="0"/>
              <a:t>Metadata standards</a:t>
            </a:r>
          </a:p>
          <a:p>
            <a:pPr lvl="1"/>
            <a:r>
              <a:rPr lang="en-US" dirty="0"/>
              <a:t>Every new standard (?)</a:t>
            </a:r>
          </a:p>
          <a:p>
            <a:pPr lvl="1"/>
            <a:r>
              <a:rPr lang="en-US" dirty="0"/>
              <a:t>Old standards retrofitted (Dublin Core, MARC)</a:t>
            </a:r>
          </a:p>
          <a:p>
            <a:r>
              <a:rPr lang="en-US" dirty="0"/>
              <a:t>File formats</a:t>
            </a:r>
          </a:p>
          <a:p>
            <a:pPr lvl="1"/>
            <a:r>
              <a:rPr lang="en-US" dirty="0"/>
              <a:t>Microsoft Office (.docx/.pptx/.xlsx), Apple property list</a:t>
            </a:r>
          </a:p>
          <a:p>
            <a:r>
              <a:rPr lang="en-US" dirty="0"/>
              <a:t>Related technologies</a:t>
            </a:r>
          </a:p>
          <a:p>
            <a:pPr lvl="1"/>
            <a:r>
              <a:rPr lang="en-US" dirty="0"/>
              <a:t>XML Schema, XPath, XSLT</a:t>
            </a:r>
          </a:p>
          <a:p>
            <a:r>
              <a:rPr lang="en-US" dirty="0"/>
              <a:t>Use in APIs: SOAP</a:t>
            </a:r>
          </a:p>
        </p:txBody>
      </p:sp>
    </p:spTree>
    <p:extLst>
      <p:ext uri="{BB962C8B-B14F-4D97-AF65-F5344CB8AC3E}">
        <p14:creationId xmlns:p14="http://schemas.microsoft.com/office/powerpoint/2010/main" val="327135046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XML for communication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34462" y="1023175"/>
            <a:ext cx="8604738" cy="2931410"/>
          </a:xfrm>
        </p:spPr>
        <p:txBody>
          <a:bodyPr/>
          <a:lstStyle/>
          <a:p>
            <a:pPr marL="95250" indent="0">
              <a:buNone/>
            </a:pPr>
            <a:r>
              <a:rPr lang="en-US" sz="1600" dirty="0"/>
              <a:t>It's kind of surprising that XML has more or less taken over as the default method for wrapping up data to ship it from anywhere to anywhere…</a:t>
            </a:r>
          </a:p>
          <a:p>
            <a:pPr marL="95250" indent="0">
              <a:buNone/>
            </a:pPr>
            <a:r>
              <a:rPr lang="en-US" sz="1600" dirty="0"/>
              <a:t>When you get an ASN.1 message … you get the data items and their types... But, you don't get labels.</a:t>
            </a:r>
          </a:p>
          <a:p>
            <a:pPr marL="95250" indent="0">
              <a:buNone/>
            </a:pPr>
            <a:r>
              <a:rPr lang="en-US" sz="1600" dirty="0"/>
              <a:t>XML, on the other hand, tells you “this is called price, this is called Bill-To, and this is called quantity-shipped,” but (by default) tells you nothing about data types.</a:t>
            </a:r>
          </a:p>
          <a:p>
            <a:pPr marL="95250" indent="0">
              <a:buNone/>
            </a:pPr>
            <a:r>
              <a:rPr lang="en-US" sz="1600" dirty="0"/>
              <a:t>…it seems to be more important to know what something is called than what data type it is.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55EF35-9AAB-96BA-9E0A-D6AAD03F2FD9}"/>
              </a:ext>
            </a:extLst>
          </p:cNvPr>
          <p:cNvSpPr txBox="1"/>
          <p:nvPr/>
        </p:nvSpPr>
        <p:spPr>
          <a:xfrm>
            <a:off x="3571630" y="3920270"/>
            <a:ext cx="46970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accent6"/>
                </a:solidFill>
              </a:rPr>
              <a:t>Tim Bray, “On Semantics and Markup,” 2003-04-09. https://</a:t>
            </a:r>
            <a:r>
              <a:rPr lang="en-US" sz="1000" dirty="0" err="1">
                <a:solidFill>
                  <a:schemeClr val="accent6"/>
                </a:solidFill>
              </a:rPr>
              <a:t>www.tbray.org</a:t>
            </a:r>
            <a:r>
              <a:rPr lang="en-US" sz="1000" dirty="0">
                <a:solidFill>
                  <a:schemeClr val="accent6"/>
                </a:solidFill>
              </a:rPr>
              <a:t>/ongoing/When/200x/2003/04/09/</a:t>
            </a:r>
            <a:r>
              <a:rPr lang="en-US" sz="1000" dirty="0" err="1">
                <a:solidFill>
                  <a:schemeClr val="accent6"/>
                </a:solidFill>
              </a:rPr>
              <a:t>SemanticMarkup</a:t>
            </a:r>
            <a:endParaRPr lang="en-US" sz="1000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5666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The demise of XML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Not so simple after all</a:t>
            </a:r>
          </a:p>
          <a:p>
            <a:pPr lvl="1"/>
            <a:r>
              <a:rPr lang="en-US" dirty="0"/>
              <a:t>E.g., external entities</a:t>
            </a:r>
          </a:p>
          <a:p>
            <a:pPr lvl="1"/>
            <a:r>
              <a:rPr lang="en-US" dirty="0"/>
              <a:t>Requires industrial-strength parser</a:t>
            </a:r>
          </a:p>
          <a:p>
            <a:r>
              <a:rPr lang="en-US" dirty="0"/>
              <a:t>Not so human-legible or -editable</a:t>
            </a:r>
          </a:p>
          <a:p>
            <a:pPr lvl="1"/>
            <a:r>
              <a:rPr lang="en-US" dirty="0"/>
              <a:t>XML editors never really took off</a:t>
            </a:r>
          </a:p>
          <a:p>
            <a:pPr lvl="1"/>
            <a:r>
              <a:rPr lang="en-US" dirty="0"/>
              <a:t>Verbose</a:t>
            </a:r>
          </a:p>
          <a:p>
            <a:pPr lvl="1"/>
            <a:r>
              <a:rPr lang="en-US" dirty="0"/>
              <a:t>Strictly interpreted</a:t>
            </a:r>
          </a:p>
        </p:txBody>
      </p:sp>
    </p:spTree>
    <p:extLst>
      <p:ext uri="{BB962C8B-B14F-4D97-AF65-F5344CB8AC3E}">
        <p14:creationId xmlns:p14="http://schemas.microsoft.com/office/powerpoint/2010/main" val="25281126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A quiz for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Q: What determines what is acceptable HTML?</a:t>
            </a:r>
          </a:p>
        </p:txBody>
      </p:sp>
    </p:spTree>
    <p:extLst>
      <p:ext uri="{BB962C8B-B14F-4D97-AF65-F5344CB8AC3E}">
        <p14:creationId xmlns:p14="http://schemas.microsoft.com/office/powerpoint/2010/main" val="26387313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A quiz for you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Q: What determines what is acceptable HTML?</a:t>
            </a:r>
          </a:p>
          <a:p>
            <a:pPr lvl="1"/>
            <a:endParaRPr lang="en-US" dirty="0"/>
          </a:p>
          <a:p>
            <a:r>
              <a:rPr lang="en-US" dirty="0"/>
              <a:t>A: What web browsers will accept</a:t>
            </a:r>
          </a:p>
          <a:p>
            <a:pPr lvl="1"/>
            <a:r>
              <a:rPr lang="en-US" dirty="0"/>
              <a:t>And they bend over backwards to accept anything</a:t>
            </a:r>
          </a:p>
        </p:txBody>
      </p:sp>
    </p:spTree>
    <p:extLst>
      <p:ext uri="{BB962C8B-B14F-4D97-AF65-F5344CB8AC3E}">
        <p14:creationId xmlns:p14="http://schemas.microsoft.com/office/powerpoint/2010/main" val="39768074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New structured text formats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8354400" cy="3202500"/>
          </a:xfrm>
        </p:spPr>
        <p:txBody>
          <a:bodyPr/>
          <a:lstStyle/>
          <a:p>
            <a:r>
              <a:rPr lang="en-US" dirty="0"/>
              <a:t>Markdown (2004), JSON (2001), YAML (2001)</a:t>
            </a:r>
          </a:p>
          <a:p>
            <a:r>
              <a:rPr lang="en-US" dirty="0"/>
              <a:t>Emphasis on</a:t>
            </a:r>
          </a:p>
          <a:p>
            <a:pPr lvl="1"/>
            <a:r>
              <a:rPr lang="en-US" dirty="0"/>
              <a:t>Greater simplicity</a:t>
            </a:r>
          </a:p>
          <a:p>
            <a:pPr lvl="1"/>
            <a:r>
              <a:rPr lang="en-US" dirty="0"/>
              <a:t>Easier machine processing</a:t>
            </a:r>
          </a:p>
          <a:p>
            <a:pPr lvl="1"/>
            <a:r>
              <a:rPr lang="en-US" dirty="0"/>
              <a:t>Easier editing by humans</a:t>
            </a:r>
          </a:p>
          <a:p>
            <a:r>
              <a:rPr lang="en-US" dirty="0"/>
              <a:t>All could/would have been XML</a:t>
            </a:r>
          </a:p>
        </p:txBody>
      </p:sp>
    </p:spTree>
    <p:extLst>
      <p:ext uri="{BB962C8B-B14F-4D97-AF65-F5344CB8AC3E}">
        <p14:creationId xmlns:p14="http://schemas.microsoft.com/office/powerpoint/2010/main" val="26201300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Markdown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49" y="1023175"/>
            <a:ext cx="8218204" cy="3202500"/>
          </a:xfrm>
        </p:spPr>
        <p:txBody>
          <a:bodyPr/>
          <a:lstStyle/>
          <a:p>
            <a:r>
              <a:rPr lang="en-US" dirty="0"/>
              <a:t>Paradigm: annotation</a:t>
            </a:r>
          </a:p>
          <a:p>
            <a:r>
              <a:rPr lang="en-US" dirty="0"/>
              <a:t>“The ASCII formatting you’ve always been doing, just now codified”</a:t>
            </a:r>
          </a:p>
          <a:p>
            <a:r>
              <a:rPr lang="en-US" dirty="0"/>
              <a:t>Text formatting, hyperlinks, tables, embedded images</a:t>
            </a:r>
          </a:p>
          <a:p>
            <a:r>
              <a:rPr lang="en-US" dirty="0"/>
              <a:t>Adopted by GitHub, computational notebooks, authoring and notetaking tools</a:t>
            </a:r>
          </a:p>
          <a:p>
            <a:r>
              <a:rPr lang="en-US" dirty="0"/>
              <a:t>Standardization effort (</a:t>
            </a:r>
            <a:r>
              <a:rPr lang="en-US" dirty="0" err="1"/>
              <a:t>CommonMark</a:t>
            </a:r>
            <a:r>
              <a:rPr lang="en-US" dirty="0"/>
              <a:t>), but still, every implementation is its own variant</a:t>
            </a:r>
          </a:p>
        </p:txBody>
      </p:sp>
    </p:spTree>
    <p:extLst>
      <p:ext uri="{BB962C8B-B14F-4D97-AF65-F5344CB8AC3E}">
        <p14:creationId xmlns:p14="http://schemas.microsoft.com/office/powerpoint/2010/main" val="35656601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HTML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270" y="1023938"/>
            <a:ext cx="8881607" cy="3325425"/>
          </a:xfrm>
        </p:spPr>
        <p:txBody>
          <a:bodyPr/>
          <a:lstStyle/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&lt;html&gt;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&lt;head&gt;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&lt;title&gt;My Favorite Things&lt;/title&gt;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&lt;/head&gt;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&lt;body&gt;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&lt;p&gt;These are some of my favorite things:&lt;/p&gt;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&lt;</a:t>
            </a:r>
            <a:r>
              <a:rPr lang="en-US" sz="1600" dirty="0" err="1">
                <a:latin typeface="Courier" pitchFamily="2" charset="0"/>
              </a:rPr>
              <a:t>ul</a:t>
            </a:r>
            <a:r>
              <a:rPr lang="en-US" sz="1600" dirty="0">
                <a:latin typeface="Courier" pitchFamily="2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  &lt;li&gt;Cake, especially &lt;</a:t>
            </a:r>
            <a:r>
              <a:rPr lang="en-US" sz="1600" dirty="0" err="1">
                <a:latin typeface="Courier" pitchFamily="2" charset="0"/>
              </a:rPr>
              <a:t>i</a:t>
            </a:r>
            <a:r>
              <a:rPr lang="en-US" sz="1600" dirty="0">
                <a:latin typeface="Courier" pitchFamily="2" charset="0"/>
              </a:rPr>
              <a:t>&gt;chocolate&lt;/</a:t>
            </a:r>
            <a:r>
              <a:rPr lang="en-US" sz="1600" dirty="0" err="1">
                <a:latin typeface="Courier" pitchFamily="2" charset="0"/>
              </a:rPr>
              <a:t>i</a:t>
            </a:r>
            <a:r>
              <a:rPr lang="en-US" sz="1600" dirty="0">
                <a:latin typeface="Courier" pitchFamily="2" charset="0"/>
              </a:rPr>
              <a:t>&gt; cake&lt;/li&gt;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  &lt;li&gt;Cookies&lt;/li&gt;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  &lt;li&gt;Pie, but only on &lt;a </a:t>
            </a:r>
            <a:r>
              <a:rPr lang="en-US" sz="1600" dirty="0" err="1">
                <a:latin typeface="Courier" pitchFamily="2" charset="0"/>
              </a:rPr>
              <a:t>href</a:t>
            </a:r>
            <a:r>
              <a:rPr lang="en-US" sz="1600" dirty="0">
                <a:latin typeface="Courier" pitchFamily="2" charset="0"/>
              </a:rPr>
              <a:t>=“https://</a:t>
            </a:r>
            <a:r>
              <a:rPr lang="en-US" sz="1600" dirty="0" err="1">
                <a:latin typeface="Courier" pitchFamily="2" charset="0"/>
              </a:rPr>
              <a:t>piday.org</a:t>
            </a:r>
            <a:r>
              <a:rPr lang="en-US" sz="1600" dirty="0">
                <a:latin typeface="Courier" pitchFamily="2" charset="0"/>
              </a:rPr>
              <a:t>”&gt;Pi Day&lt;/a&gt;&lt;/li&gt;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&lt;/</a:t>
            </a:r>
            <a:r>
              <a:rPr lang="en-US" sz="1600" dirty="0" err="1">
                <a:latin typeface="Courier" pitchFamily="2" charset="0"/>
              </a:rPr>
              <a:t>ul</a:t>
            </a:r>
            <a:r>
              <a:rPr lang="en-US" sz="1600" dirty="0">
                <a:latin typeface="Courier" pitchFamily="2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&lt;/body&gt;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15494649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Markdown equivalent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pPr marL="95250" indent="0">
              <a:buNone/>
            </a:pPr>
            <a:r>
              <a:rPr lang="en-US" sz="1400" dirty="0">
                <a:latin typeface="Courier" pitchFamily="2" charset="0"/>
              </a:rPr>
              <a:t># My Favorite Things</a:t>
            </a:r>
          </a:p>
          <a:p>
            <a:pPr marL="95250" indent="0">
              <a:buNone/>
            </a:pPr>
            <a:r>
              <a:rPr lang="en-US" sz="1400" dirty="0">
                <a:latin typeface="Courier" pitchFamily="2" charset="0"/>
              </a:rPr>
              <a:t>These are some of my favorite things:</a:t>
            </a:r>
          </a:p>
          <a:p>
            <a:pPr marL="95250" indent="0">
              <a:buNone/>
            </a:pPr>
            <a:r>
              <a:rPr lang="en-US" sz="1400" dirty="0">
                <a:latin typeface="Courier" pitchFamily="2" charset="0"/>
              </a:rPr>
              <a:t>- Cake, especially _chocolate_ cake</a:t>
            </a:r>
          </a:p>
          <a:p>
            <a:pPr marL="95250" indent="0">
              <a:buNone/>
            </a:pPr>
            <a:r>
              <a:rPr lang="en-US" sz="1400" dirty="0">
                <a:latin typeface="Courier" pitchFamily="2" charset="0"/>
              </a:rPr>
              <a:t>- Cookies</a:t>
            </a:r>
          </a:p>
          <a:p>
            <a:pPr marL="95250" indent="0">
              <a:buNone/>
            </a:pPr>
            <a:r>
              <a:rPr lang="en-US" sz="1400" dirty="0">
                <a:latin typeface="Courier" pitchFamily="2" charset="0"/>
              </a:rPr>
              <a:t>- Pie, but only on [Pi Day](https://</a:t>
            </a:r>
            <a:r>
              <a:rPr lang="en-US" sz="1400" dirty="0" err="1">
                <a:latin typeface="Courier" pitchFamily="2" charset="0"/>
              </a:rPr>
              <a:t>piday.org</a:t>
            </a:r>
            <a:r>
              <a:rPr lang="en-US" sz="1400" dirty="0">
                <a:latin typeface="Courier" pitchFamily="2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236675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Poll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What is your familiarity with HTML?</a:t>
            </a:r>
          </a:p>
          <a:p>
            <a:r>
              <a:rPr lang="en-US" dirty="0" err="1"/>
              <a:t>menti.com</a:t>
            </a:r>
            <a:r>
              <a:rPr lang="en-US" dirty="0"/>
              <a:t> … code 5201 8670</a:t>
            </a:r>
          </a:p>
          <a:p>
            <a:r>
              <a:rPr lang="en-US" dirty="0">
                <a:hlinkClick r:id="rId3"/>
              </a:rPr>
              <a:t>https://www.menti.com/al8vjgs3wwzo</a:t>
            </a:r>
            <a:endParaRPr lang="en-US" dirty="0"/>
          </a:p>
        </p:txBody>
      </p:sp>
      <p:pic>
        <p:nvPicPr>
          <p:cNvPr id="5" name="Picture 4" descr="A qr code on a white background&#10;&#10;Description automatically generated">
            <a:extLst>
              <a:ext uri="{FF2B5EF4-FFF2-40B4-BE49-F238E27FC236}">
                <a16:creationId xmlns:a16="http://schemas.microsoft.com/office/drawing/2014/main" id="{9E9FA3A5-C96F-114E-931F-5AE2EEE99A8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0486" y="2437037"/>
            <a:ext cx="2198342" cy="2198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39881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Markdown real-world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Markdown source</a:t>
            </a:r>
          </a:p>
          <a:p>
            <a:pPr lvl="1"/>
            <a:r>
              <a:rPr lang="en-US" dirty="0">
                <a:hlinkClick r:id="rId3"/>
              </a:rPr>
              <a:t>https://github.com/UCSB-Library-Research-Data-Services/bren-meds213-spring-2023/blob/main/modules/week09/index-09.qmd</a:t>
            </a:r>
            <a:endParaRPr lang="en-US" dirty="0"/>
          </a:p>
          <a:p>
            <a:r>
              <a:rPr lang="en-US" dirty="0"/>
              <a:t>View at</a:t>
            </a:r>
          </a:p>
          <a:p>
            <a:pPr lvl="1"/>
            <a:r>
              <a:rPr lang="en-US" dirty="0">
                <a:hlinkClick r:id="rId4"/>
              </a:rPr>
              <a:t>https://ucsb-library-research-data-services.github.io/bren-meds213-spring-2023/modules/week09/index-09.html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98051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JSON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JavaScript Object Notation</a:t>
            </a:r>
          </a:p>
          <a:p>
            <a:r>
              <a:rPr lang="en-US" dirty="0"/>
              <a:t>Paradigm: data structure</a:t>
            </a:r>
          </a:p>
          <a:p>
            <a:r>
              <a:rPr lang="en-US" dirty="0"/>
              <a:t>“XML with a way friendlier and simpler syntax”</a:t>
            </a:r>
          </a:p>
          <a:p>
            <a:r>
              <a:rPr lang="en-US" dirty="0"/>
              <a:t>Standardized by ECMA</a:t>
            </a:r>
          </a:p>
          <a:p>
            <a:r>
              <a:rPr lang="en-US" dirty="0"/>
              <a:t>Adopted by every API nowadays</a:t>
            </a:r>
          </a:p>
          <a:p>
            <a:r>
              <a:rPr lang="en-US" dirty="0"/>
              <a:t>Supporting technologies: JSON Schema</a:t>
            </a:r>
          </a:p>
          <a:p>
            <a:r>
              <a:rPr lang="en-US" dirty="0"/>
              <a:t>Applications: JSON-LD, </a:t>
            </a:r>
            <a:r>
              <a:rPr lang="en-US" dirty="0" err="1"/>
              <a:t>GeoJSON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2652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/>
              <a:t>Data structure paradigm example: DataCite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6734" y="1023175"/>
            <a:ext cx="8802094" cy="3202500"/>
          </a:xfrm>
        </p:spPr>
        <p:txBody>
          <a:bodyPr/>
          <a:lstStyle/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&lt;creators&gt;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&lt;creator&gt;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&lt;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Papamarinopoulos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, S.&lt;/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&lt;affiliation&gt;University of Patras&lt;/affiliation&gt;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&lt;/creator&gt;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&lt;creator&gt;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&lt;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Preka-Papadema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, P.&lt;/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&lt;affiliation&gt;University of Athens&lt;/affiliation&gt;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&lt;/creator&gt;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&lt;/creators&gt;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&lt;title&gt;A New Astronomical Dating Of The Trojan War’s End&lt;/title&gt;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&lt;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publicationYear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&gt;2015&lt;/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publicationYear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&gt;</a:t>
            </a:r>
          </a:p>
        </p:txBody>
      </p:sp>
    </p:spTree>
    <p:extLst>
      <p:ext uri="{BB962C8B-B14F-4D97-AF65-F5344CB8AC3E}">
        <p14:creationId xmlns:p14="http://schemas.microsoft.com/office/powerpoint/2010/main" val="36442020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JSON equivalent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91" y="1023175"/>
            <a:ext cx="8854831" cy="3202500"/>
          </a:xfrm>
        </p:spPr>
        <p:txBody>
          <a:bodyPr/>
          <a:lstStyle/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{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“creators”: [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{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  “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”: “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Papamarinopoulos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, S.”,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  “affiliation”: “University of Patras”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},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{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  “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”: “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Preka-Papadema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, P.”,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  “affiliation”: “University of Athens”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}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],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“title”: “A New Astronomical Dating Of The Trojan War’s End”,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“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publicationYear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”: 2015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701342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JSON real-world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Metropolitan Museum of Art API</a:t>
            </a:r>
          </a:p>
          <a:p>
            <a:pPr lvl="1"/>
            <a:r>
              <a:rPr lang="en-US" dirty="0">
                <a:hlinkClick r:id="rId3"/>
              </a:rPr>
              <a:t>https://collectionapi.metmuseum.org/public/collection/v1/objects/231853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58102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YAML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Yet Another Markup Language</a:t>
            </a:r>
            <a:br>
              <a:rPr lang="en-US" dirty="0"/>
            </a:br>
            <a:r>
              <a:rPr lang="en-US" dirty="0"/>
              <a:t>YAML </a:t>
            </a:r>
            <a:r>
              <a:rPr lang="en-US" dirty="0" err="1"/>
              <a:t>Ain’t</a:t>
            </a:r>
            <a:r>
              <a:rPr lang="en-US" dirty="0"/>
              <a:t> Markup Language</a:t>
            </a:r>
          </a:p>
          <a:p>
            <a:r>
              <a:rPr lang="en-US" dirty="0"/>
              <a:t>Paradigm: data structure</a:t>
            </a:r>
          </a:p>
          <a:p>
            <a:r>
              <a:rPr lang="en-US" dirty="0"/>
              <a:t>“JSON without all that syntax, in fact almost no syntax at all”</a:t>
            </a:r>
          </a:p>
          <a:p>
            <a:r>
              <a:rPr lang="en-US" dirty="0"/>
              <a:t>Adopted for configuration information</a:t>
            </a:r>
          </a:p>
        </p:txBody>
      </p:sp>
    </p:spTree>
    <p:extLst>
      <p:ext uri="{BB962C8B-B14F-4D97-AF65-F5344CB8AC3E}">
        <p14:creationId xmlns:p14="http://schemas.microsoft.com/office/powerpoint/2010/main" val="408127499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YAML equivalent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8491" y="1023175"/>
            <a:ext cx="8854831" cy="3202500"/>
          </a:xfrm>
        </p:spPr>
        <p:txBody>
          <a:bodyPr/>
          <a:lstStyle/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creators: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- 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: 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Papamarinopoulos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, S.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affiliation: University of Patras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- 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creatorName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: </a:t>
            </a: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Preka-Papadema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, P.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    affiliation: University of Athens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title: A New Astronomical Dating Of The Trojan War’s End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 err="1">
                <a:latin typeface="Courier" pitchFamily="2" charset="0"/>
                <a:cs typeface="Courier New" panose="02070309020205020404" pitchFamily="49" charset="0"/>
              </a:rPr>
              <a:t>publicationYear</a:t>
            </a:r>
            <a:r>
              <a:rPr lang="en-US" sz="1600" dirty="0">
                <a:latin typeface="Courier" pitchFamily="2" charset="0"/>
                <a:cs typeface="Courier New" panose="02070309020205020404" pitchFamily="49" charset="0"/>
              </a:rPr>
              <a:t>: 2015</a:t>
            </a:r>
          </a:p>
        </p:txBody>
      </p:sp>
    </p:spTree>
    <p:extLst>
      <p:ext uri="{BB962C8B-B14F-4D97-AF65-F5344CB8AC3E}">
        <p14:creationId xmlns:p14="http://schemas.microsoft.com/office/powerpoint/2010/main" val="383310104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YAML real-world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Page configuration:</a:t>
            </a:r>
          </a:p>
          <a:p>
            <a:pPr lvl="1"/>
            <a:r>
              <a:rPr lang="en-US" dirty="0">
                <a:hlinkClick r:id="rId3"/>
              </a:rPr>
              <a:t>https://github.com/UCSB-Library-Research-Data-Services/bren-meds213-spring-2023/blob/main/modules/week09/index-09.qmd</a:t>
            </a:r>
            <a:endParaRPr lang="en-US" dirty="0"/>
          </a:p>
          <a:p>
            <a:r>
              <a:rPr lang="en-US" dirty="0"/>
              <a:t>Website configuration:</a:t>
            </a:r>
          </a:p>
          <a:p>
            <a:pPr lvl="1"/>
            <a:r>
              <a:rPr lang="en-US" dirty="0">
                <a:hlinkClick r:id="rId4"/>
              </a:rPr>
              <a:t>https://github.com/UCSB-Library-Research-Data-Services/bren-meds213-spring-2023/blob/main/_quarto.yml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282368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Recap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49" y="1023175"/>
            <a:ext cx="8354399" cy="3202500"/>
          </a:xfrm>
        </p:spPr>
        <p:txBody>
          <a:bodyPr/>
          <a:lstStyle/>
          <a:p>
            <a:r>
              <a:rPr lang="en-US" dirty="0"/>
              <a:t>Problem: in-band structuring of textual information</a:t>
            </a:r>
          </a:p>
          <a:p>
            <a:pPr lvl="1"/>
            <a:r>
              <a:rPr lang="en-US" dirty="0"/>
              <a:t>Explicit, self-contained, self-describing, human-readable</a:t>
            </a:r>
          </a:p>
          <a:p>
            <a:r>
              <a:rPr lang="en-US" dirty="0"/>
              <a:t>Two paradigms: annotation and data structure</a:t>
            </a:r>
          </a:p>
          <a:p>
            <a:r>
              <a:rPr lang="en-US" dirty="0"/>
              <a:t>Rapid adoption of XML as foundational syntax; many XML applications</a:t>
            </a:r>
          </a:p>
          <a:p>
            <a:r>
              <a:rPr lang="en-US" dirty="0"/>
              <a:t>Reaction to XML shortcomings</a:t>
            </a:r>
          </a:p>
          <a:p>
            <a:r>
              <a:rPr lang="en-US" dirty="0"/>
              <a:t>Rise of new formats: Markdown, JSON, YAML</a:t>
            </a:r>
          </a:p>
          <a:p>
            <a:pPr lvl="1"/>
            <a:r>
              <a:rPr lang="en-US" dirty="0"/>
              <a:t>Greater simplicity; easier machine processing, human editability</a:t>
            </a:r>
          </a:p>
        </p:txBody>
      </p:sp>
    </p:spTree>
    <p:extLst>
      <p:ext uri="{BB962C8B-B14F-4D97-AF65-F5344CB8AC3E}">
        <p14:creationId xmlns:p14="http://schemas.microsoft.com/office/powerpoint/2010/main" val="142017985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Current trends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XML</a:t>
            </a:r>
          </a:p>
          <a:p>
            <a:pPr lvl="1"/>
            <a:r>
              <a:rPr lang="en-US" dirty="0"/>
              <a:t>Not going anywhere</a:t>
            </a:r>
          </a:p>
          <a:p>
            <a:pPr lvl="1"/>
            <a:r>
              <a:rPr lang="en-US" dirty="0"/>
              <a:t>Continued applicability to large, formal documents (e.g., metadata)</a:t>
            </a:r>
          </a:p>
          <a:p>
            <a:pPr lvl="2"/>
            <a:r>
              <a:rPr lang="en-US" dirty="0"/>
              <a:t>Although, easily replaced by JSON-LD</a:t>
            </a:r>
          </a:p>
          <a:p>
            <a:pPr lvl="1"/>
            <a:r>
              <a:rPr lang="en-US" dirty="0"/>
              <a:t>Otherwise, has been/is being replaced</a:t>
            </a:r>
          </a:p>
        </p:txBody>
      </p:sp>
    </p:spTree>
    <p:extLst>
      <p:ext uri="{BB962C8B-B14F-4D97-AF65-F5344CB8AC3E}">
        <p14:creationId xmlns:p14="http://schemas.microsoft.com/office/powerpoint/2010/main" val="2668246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HTML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270" y="1023938"/>
            <a:ext cx="8881607" cy="3325425"/>
          </a:xfrm>
        </p:spPr>
        <p:txBody>
          <a:bodyPr/>
          <a:lstStyle/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&lt;html&gt;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&lt;head&gt;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&lt;title&gt;My Favorite Things&lt;/title&gt;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&lt;/head&gt;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&lt;body&gt;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&lt;p&gt;These are some of my favorite things:&lt;/p&gt;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&lt;</a:t>
            </a:r>
            <a:r>
              <a:rPr lang="en-US" sz="1600" dirty="0" err="1">
                <a:latin typeface="Courier" pitchFamily="2" charset="0"/>
              </a:rPr>
              <a:t>ul</a:t>
            </a:r>
            <a:r>
              <a:rPr lang="en-US" sz="1600" dirty="0">
                <a:latin typeface="Courier" pitchFamily="2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  &lt;li&gt;Cake, especially &lt;</a:t>
            </a:r>
            <a:r>
              <a:rPr lang="en-US" sz="1600" dirty="0" err="1">
                <a:latin typeface="Courier" pitchFamily="2" charset="0"/>
              </a:rPr>
              <a:t>i</a:t>
            </a:r>
            <a:r>
              <a:rPr lang="en-US" sz="1600" dirty="0">
                <a:latin typeface="Courier" pitchFamily="2" charset="0"/>
              </a:rPr>
              <a:t>&gt;chocolate&lt;/</a:t>
            </a:r>
            <a:r>
              <a:rPr lang="en-US" sz="1600" dirty="0" err="1">
                <a:latin typeface="Courier" pitchFamily="2" charset="0"/>
              </a:rPr>
              <a:t>i</a:t>
            </a:r>
            <a:r>
              <a:rPr lang="en-US" sz="1600" dirty="0">
                <a:latin typeface="Courier" pitchFamily="2" charset="0"/>
              </a:rPr>
              <a:t>&gt; cake&lt;/li&gt;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  &lt;li&gt;Cookies&lt;/li&gt;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  &lt;li&gt;Pie, but only on &lt;a </a:t>
            </a:r>
            <a:r>
              <a:rPr lang="en-US" sz="1600" dirty="0" err="1">
                <a:latin typeface="Courier" pitchFamily="2" charset="0"/>
              </a:rPr>
              <a:t>href</a:t>
            </a:r>
            <a:r>
              <a:rPr lang="en-US" sz="1600" dirty="0">
                <a:latin typeface="Courier" pitchFamily="2" charset="0"/>
              </a:rPr>
              <a:t>=“https://</a:t>
            </a:r>
            <a:r>
              <a:rPr lang="en-US" sz="1600" dirty="0" err="1">
                <a:latin typeface="Courier" pitchFamily="2" charset="0"/>
              </a:rPr>
              <a:t>piday.org</a:t>
            </a:r>
            <a:r>
              <a:rPr lang="en-US" sz="1600" dirty="0">
                <a:latin typeface="Courier" pitchFamily="2" charset="0"/>
              </a:rPr>
              <a:t>”&gt;Pi Day&lt;/a&gt;&lt;/li&gt;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&lt;/</a:t>
            </a:r>
            <a:r>
              <a:rPr lang="en-US" sz="1600" dirty="0" err="1">
                <a:latin typeface="Courier" pitchFamily="2" charset="0"/>
              </a:rPr>
              <a:t>ul</a:t>
            </a:r>
            <a:r>
              <a:rPr lang="en-US" sz="1600" dirty="0">
                <a:latin typeface="Courier" pitchFamily="2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&lt;/body&gt;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137226830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Current trends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50" y="1023175"/>
            <a:ext cx="7161000" cy="3202500"/>
          </a:xfrm>
        </p:spPr>
        <p:txBody>
          <a:bodyPr/>
          <a:lstStyle/>
          <a:p>
            <a:r>
              <a:rPr lang="en-US" dirty="0"/>
              <a:t>Markdown</a:t>
            </a:r>
          </a:p>
          <a:p>
            <a:pPr lvl="1"/>
            <a:r>
              <a:rPr lang="en-US" dirty="0"/>
              <a:t>As adoption increases, great choice for situations when minor text formatting desired</a:t>
            </a:r>
          </a:p>
          <a:p>
            <a:pPr lvl="1"/>
            <a:r>
              <a:rPr lang="en-US" dirty="0"/>
              <a:t>IMHO, hits sweet spot between power, simplicity</a:t>
            </a:r>
          </a:p>
          <a:p>
            <a:r>
              <a:rPr lang="en-US" dirty="0"/>
              <a:t>JSON</a:t>
            </a:r>
          </a:p>
          <a:p>
            <a:pPr lvl="1"/>
            <a:r>
              <a:rPr lang="en-US" dirty="0"/>
              <a:t>Is already </a:t>
            </a:r>
            <a:r>
              <a:rPr lang="en-US" i="1" dirty="0"/>
              <a:t>de facto </a:t>
            </a:r>
            <a:r>
              <a:rPr lang="en-US" dirty="0"/>
              <a:t>means of transferring machine-readable data</a:t>
            </a:r>
          </a:p>
          <a:p>
            <a:pPr lvl="1"/>
            <a:r>
              <a:rPr lang="en-US" dirty="0"/>
              <a:t>Becoming the standard representation</a:t>
            </a:r>
          </a:p>
          <a:p>
            <a:r>
              <a:rPr lang="en-US" dirty="0"/>
              <a:t>YAML</a:t>
            </a:r>
          </a:p>
          <a:p>
            <a:pPr lvl="1"/>
            <a:r>
              <a:rPr lang="en-US" dirty="0"/>
              <a:t>Continued niche uses</a:t>
            </a:r>
          </a:p>
        </p:txBody>
      </p:sp>
    </p:spTree>
    <p:extLst>
      <p:ext uri="{BB962C8B-B14F-4D97-AF65-F5344CB8AC3E}">
        <p14:creationId xmlns:p14="http://schemas.microsoft.com/office/powerpoint/2010/main" val="2509060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270" y="1023938"/>
            <a:ext cx="8881607" cy="3325425"/>
          </a:xfrm>
        </p:spPr>
        <p:txBody>
          <a:bodyPr/>
          <a:lstStyle/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&lt;html&gt;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&lt;head&gt;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&lt;title&gt;My Favorite Things&lt;/title&gt;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&lt;/head&gt;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&lt;body&gt;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&lt;p&gt;These are some of my favorite things:&lt;/p&gt;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&lt;</a:t>
            </a:r>
            <a:r>
              <a:rPr lang="en-US" sz="1600" dirty="0" err="1">
                <a:latin typeface="Courier" pitchFamily="2" charset="0"/>
              </a:rPr>
              <a:t>ul</a:t>
            </a:r>
            <a:r>
              <a:rPr lang="en-US" sz="1600" dirty="0">
                <a:latin typeface="Courier" pitchFamily="2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  &lt;li&gt;Cake, especially &lt;</a:t>
            </a:r>
            <a:r>
              <a:rPr lang="en-US" sz="1600" dirty="0" err="1">
                <a:latin typeface="Courier" pitchFamily="2" charset="0"/>
              </a:rPr>
              <a:t>i</a:t>
            </a:r>
            <a:r>
              <a:rPr lang="en-US" sz="1600" dirty="0">
                <a:latin typeface="Courier" pitchFamily="2" charset="0"/>
              </a:rPr>
              <a:t>&gt;chocolate&lt;/</a:t>
            </a:r>
            <a:r>
              <a:rPr lang="en-US" sz="1600" dirty="0" err="1">
                <a:latin typeface="Courier" pitchFamily="2" charset="0"/>
              </a:rPr>
              <a:t>i</a:t>
            </a:r>
            <a:r>
              <a:rPr lang="en-US" sz="1600" dirty="0">
                <a:latin typeface="Courier" pitchFamily="2" charset="0"/>
              </a:rPr>
              <a:t>&gt; cake&lt;/li&gt;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  &lt;li&gt;Cookies&lt;/li&gt;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  &lt;li&gt;Pie, but only on &lt;a </a:t>
            </a:r>
            <a:r>
              <a:rPr lang="en-US" sz="1600" dirty="0" err="1">
                <a:latin typeface="Courier" pitchFamily="2" charset="0"/>
              </a:rPr>
              <a:t>href</a:t>
            </a:r>
            <a:r>
              <a:rPr lang="en-US" sz="1600" dirty="0">
                <a:latin typeface="Courier" pitchFamily="2" charset="0"/>
              </a:rPr>
              <a:t>=“https://</a:t>
            </a:r>
            <a:r>
              <a:rPr lang="en-US" sz="1600" dirty="0" err="1">
                <a:latin typeface="Courier" pitchFamily="2" charset="0"/>
              </a:rPr>
              <a:t>piday.org</a:t>
            </a:r>
            <a:r>
              <a:rPr lang="en-US" sz="1600" dirty="0">
                <a:latin typeface="Courier" pitchFamily="2" charset="0"/>
              </a:rPr>
              <a:t>”&gt;Pi Day&lt;/a&gt;&lt;/li&gt;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&lt;/</a:t>
            </a:r>
            <a:r>
              <a:rPr lang="en-US" sz="1600" dirty="0" err="1">
                <a:latin typeface="Courier" pitchFamily="2" charset="0"/>
              </a:rPr>
              <a:t>ul</a:t>
            </a:r>
            <a:r>
              <a:rPr lang="en-US" sz="1600" dirty="0">
                <a:latin typeface="Courier" pitchFamily="2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&lt;/body&gt;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&lt;/html&gt;</a:t>
            </a:r>
          </a:p>
        </p:txBody>
      </p:sp>
      <p:sp>
        <p:nvSpPr>
          <p:cNvPr id="4" name="Rounded Rectangle 3">
            <a:extLst>
              <a:ext uri="{FF2B5EF4-FFF2-40B4-BE49-F238E27FC236}">
                <a16:creationId xmlns:a16="http://schemas.microsoft.com/office/drawing/2014/main" id="{33755BA7-08E1-2B13-0773-241A0104684B}"/>
              </a:ext>
            </a:extLst>
          </p:cNvPr>
          <p:cNvSpPr/>
          <p:nvPr/>
        </p:nvSpPr>
        <p:spPr>
          <a:xfrm>
            <a:off x="394852" y="1200108"/>
            <a:ext cx="6130993" cy="1058460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5C23889-56EC-7317-E68E-474CFF1DF7AC}"/>
              </a:ext>
            </a:extLst>
          </p:cNvPr>
          <p:cNvSpPr txBox="1"/>
          <p:nvPr/>
        </p:nvSpPr>
        <p:spPr>
          <a:xfrm>
            <a:off x="1617784" y="1254972"/>
            <a:ext cx="744435" cy="276999"/>
          </a:xfrm>
          <a:prstGeom prst="rect">
            <a:avLst/>
          </a:prstGeom>
          <a:noFill/>
        </p:spPr>
        <p:txBody>
          <a:bodyPr wrap="none" lIns="45720" rtlCol="0">
            <a:spAutoFit/>
          </a:bodyPr>
          <a:lstStyle/>
          <a:p>
            <a:r>
              <a:rPr lang="en-US" sz="1200" b="1" dirty="0">
                <a:solidFill>
                  <a:schemeClr val="accent4"/>
                </a:solidFill>
              </a:rPr>
              <a:t>start tag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4D5CCDA-99F9-E9D4-755E-909A9CD33B73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1307592" y="1393472"/>
            <a:ext cx="310192" cy="87856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392E335-7397-CA90-4E0C-1792E2474A5B}"/>
              </a:ext>
            </a:extLst>
          </p:cNvPr>
          <p:cNvSpPr txBox="1"/>
          <p:nvPr/>
        </p:nvSpPr>
        <p:spPr>
          <a:xfrm>
            <a:off x="1617784" y="1911783"/>
            <a:ext cx="686726" cy="276999"/>
          </a:xfrm>
          <a:prstGeom prst="rect">
            <a:avLst/>
          </a:prstGeom>
          <a:noFill/>
        </p:spPr>
        <p:txBody>
          <a:bodyPr wrap="none" lIns="45720" rtlCol="0">
            <a:spAutoFit/>
          </a:bodyPr>
          <a:lstStyle/>
          <a:p>
            <a:r>
              <a:rPr lang="en-US" sz="1200" b="1" dirty="0">
                <a:solidFill>
                  <a:schemeClr val="accent4"/>
                </a:solidFill>
              </a:rPr>
              <a:t>end tag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E1FE840-9EE3-483E-BE9A-6E3BF453A120}"/>
              </a:ext>
            </a:extLst>
          </p:cNvPr>
          <p:cNvCxnSpPr>
            <a:cxnSpLocks/>
            <a:stCxn id="9" idx="1"/>
          </p:cNvCxnSpPr>
          <p:nvPr/>
        </p:nvCxnSpPr>
        <p:spPr>
          <a:xfrm flipH="1" flipV="1">
            <a:off x="1426464" y="1984248"/>
            <a:ext cx="191320" cy="66035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C41B4AB9-69E0-C012-1454-C6DD49C1C3F1}"/>
              </a:ext>
            </a:extLst>
          </p:cNvPr>
          <p:cNvSpPr txBox="1"/>
          <p:nvPr/>
        </p:nvSpPr>
        <p:spPr>
          <a:xfrm>
            <a:off x="5052645" y="1585968"/>
            <a:ext cx="1318310" cy="276999"/>
          </a:xfrm>
          <a:prstGeom prst="rect">
            <a:avLst/>
          </a:prstGeom>
          <a:noFill/>
        </p:spPr>
        <p:txBody>
          <a:bodyPr wrap="none" lIns="45720" rtlCol="0">
            <a:spAutoFit/>
          </a:bodyPr>
          <a:lstStyle/>
          <a:p>
            <a:r>
              <a:rPr lang="en-US" sz="1200" b="1" dirty="0">
                <a:solidFill>
                  <a:schemeClr val="accent4"/>
                </a:solidFill>
              </a:rPr>
              <a:t>element content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D0D7E1F-E95B-3277-6A54-21CDEC812D04}"/>
              </a:ext>
            </a:extLst>
          </p:cNvPr>
          <p:cNvCxnSpPr>
            <a:cxnSpLocks/>
            <a:stCxn id="13" idx="1"/>
          </p:cNvCxnSpPr>
          <p:nvPr/>
        </p:nvCxnSpPr>
        <p:spPr>
          <a:xfrm flipH="1">
            <a:off x="4868985" y="1724468"/>
            <a:ext cx="183660" cy="0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>
            <a:extLst>
              <a:ext uri="{FF2B5EF4-FFF2-40B4-BE49-F238E27FC236}">
                <a16:creationId xmlns:a16="http://schemas.microsoft.com/office/drawing/2014/main" id="{708012D2-38F1-ED1E-19BA-A51891BD82AD}"/>
              </a:ext>
            </a:extLst>
          </p:cNvPr>
          <p:cNvSpPr txBox="1"/>
          <p:nvPr/>
        </p:nvSpPr>
        <p:spPr>
          <a:xfrm>
            <a:off x="4284777" y="4141613"/>
            <a:ext cx="1377621" cy="276999"/>
          </a:xfrm>
          <a:prstGeom prst="rect">
            <a:avLst/>
          </a:prstGeom>
          <a:noFill/>
        </p:spPr>
        <p:txBody>
          <a:bodyPr wrap="none" lIns="45720" rtlCol="0">
            <a:spAutoFit/>
          </a:bodyPr>
          <a:lstStyle/>
          <a:p>
            <a:r>
              <a:rPr lang="en-US" sz="1200" b="1" dirty="0">
                <a:solidFill>
                  <a:schemeClr val="accent4"/>
                </a:solidFill>
              </a:rPr>
              <a:t>element attribute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26E581C-AF6F-D253-1E30-DCF7ECAF4382}"/>
              </a:ext>
            </a:extLst>
          </p:cNvPr>
          <p:cNvSpPr txBox="1"/>
          <p:nvPr/>
        </p:nvSpPr>
        <p:spPr>
          <a:xfrm>
            <a:off x="5721714" y="909092"/>
            <a:ext cx="718787" cy="276999"/>
          </a:xfrm>
          <a:prstGeom prst="rect">
            <a:avLst/>
          </a:prstGeom>
          <a:noFill/>
        </p:spPr>
        <p:txBody>
          <a:bodyPr wrap="none" lIns="45720" rtlCol="0">
            <a:spAutoFit/>
          </a:bodyPr>
          <a:lstStyle/>
          <a:p>
            <a:r>
              <a:rPr lang="en-US" sz="1200" b="1" dirty="0">
                <a:solidFill>
                  <a:schemeClr val="accent4"/>
                </a:solidFill>
              </a:rPr>
              <a:t>element</a:t>
            </a: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A210A3B2-9D5D-C559-E4E8-9AD9BB8CFFB0}"/>
              </a:ext>
            </a:extLst>
          </p:cNvPr>
          <p:cNvCxnSpPr>
            <a:cxnSpLocks/>
            <a:stCxn id="19" idx="0"/>
          </p:cNvCxnSpPr>
          <p:nvPr/>
        </p:nvCxnSpPr>
        <p:spPr>
          <a:xfrm flipV="1">
            <a:off x="4973588" y="3797570"/>
            <a:ext cx="284212" cy="344043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itle 26">
            <a:extLst>
              <a:ext uri="{FF2B5EF4-FFF2-40B4-BE49-F238E27FC236}">
                <a16:creationId xmlns:a16="http://schemas.microsoft.com/office/drawing/2014/main" id="{664EF9CB-ED28-C6C6-7359-31D31BD59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HTML example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0CBB134F-F2FE-5EAD-01A0-0986E19BA665}"/>
              </a:ext>
            </a:extLst>
          </p:cNvPr>
          <p:cNvSpPr/>
          <p:nvPr/>
        </p:nvSpPr>
        <p:spPr>
          <a:xfrm>
            <a:off x="3858768" y="3198124"/>
            <a:ext cx="3148661" cy="482542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4963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The goal of markup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31049" y="1023175"/>
            <a:ext cx="7401565" cy="32025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“In-band</a:t>
            </a:r>
            <a:r>
              <a:rPr lang="en-US" dirty="0"/>
              <a:t> structuring of textual information”</a:t>
            </a:r>
          </a:p>
          <a:p>
            <a:pPr lvl="1"/>
            <a:r>
              <a:rPr lang="en-US" dirty="0"/>
              <a:t>There is some structure to the text</a:t>
            </a:r>
          </a:p>
          <a:p>
            <a:pPr lvl="2"/>
            <a:r>
              <a:rPr lang="en-US" dirty="0"/>
              <a:t>Syntactic, presentational, semantic</a:t>
            </a:r>
          </a:p>
          <a:p>
            <a:pPr lvl="1"/>
            <a:r>
              <a:rPr lang="en-US" dirty="0"/>
              <a:t>We’d like to represent that structure within the text itself</a:t>
            </a:r>
          </a:p>
        </p:txBody>
      </p:sp>
    </p:spTree>
    <p:extLst>
      <p:ext uri="{BB962C8B-B14F-4D97-AF65-F5344CB8AC3E}">
        <p14:creationId xmlns:p14="http://schemas.microsoft.com/office/powerpoint/2010/main" val="6562828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HTML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270" y="1023938"/>
            <a:ext cx="8881607" cy="3325425"/>
          </a:xfrm>
        </p:spPr>
        <p:txBody>
          <a:bodyPr/>
          <a:lstStyle/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&lt;html&gt;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&lt;head&gt;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&lt;title&gt;</a:t>
            </a:r>
            <a:r>
              <a:rPr lang="en-US" sz="1600" dirty="0">
                <a:latin typeface="Courier" pitchFamily="2" charset="0"/>
              </a:rPr>
              <a:t>My Favorite Things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&lt;/title&gt;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&lt;/head&gt;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  &lt;body&gt;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    &lt;p&gt;</a:t>
            </a:r>
            <a:r>
              <a:rPr lang="en-US" sz="1600" dirty="0">
                <a:latin typeface="Courier" pitchFamily="2" charset="0"/>
              </a:rPr>
              <a:t>These are some of my favorite things: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:&lt;/p&gt;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    &lt;</a:t>
            </a:r>
            <a:r>
              <a:rPr lang="en-US" sz="1600" dirty="0" err="1">
                <a:solidFill>
                  <a:schemeClr val="bg1"/>
                </a:solidFill>
                <a:latin typeface="Courier" pitchFamily="2" charset="0"/>
              </a:rPr>
              <a:t>ul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      &lt;li&gt;</a:t>
            </a:r>
            <a:r>
              <a:rPr lang="en-US" sz="1600" dirty="0">
                <a:latin typeface="Courier" pitchFamily="2" charset="0"/>
              </a:rPr>
              <a:t>Cake, especially 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</a:t>
            </a:r>
            <a:r>
              <a:rPr lang="en-US" sz="1600" dirty="0" err="1">
                <a:solidFill>
                  <a:schemeClr val="bg1"/>
                </a:solidFill>
                <a:latin typeface="Courier" pitchFamily="2" charset="0"/>
              </a:rPr>
              <a:t>i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&gt;</a:t>
            </a:r>
            <a:r>
              <a:rPr lang="en-US" sz="1600" dirty="0">
                <a:latin typeface="Courier" pitchFamily="2" charset="0"/>
              </a:rPr>
              <a:t>chocolate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&lt;/</a:t>
            </a:r>
            <a:r>
              <a:rPr lang="en-US" sz="1600" dirty="0" err="1">
                <a:solidFill>
                  <a:schemeClr val="bg1"/>
                </a:solidFill>
                <a:latin typeface="Courier" pitchFamily="2" charset="0"/>
              </a:rPr>
              <a:t>i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&gt;</a:t>
            </a:r>
            <a:r>
              <a:rPr lang="en-US" sz="1600" dirty="0">
                <a:latin typeface="Courier" pitchFamily="2" charset="0"/>
              </a:rPr>
              <a:t> cake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      &lt;li&gt;</a:t>
            </a:r>
            <a:r>
              <a:rPr lang="en-US" sz="1600" dirty="0">
                <a:latin typeface="Courier" pitchFamily="2" charset="0"/>
              </a:rPr>
              <a:t>Cookies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latin typeface="Courier" pitchFamily="2" charset="0"/>
              </a:rPr>
              <a:t>      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&lt;li&gt;</a:t>
            </a:r>
            <a:r>
              <a:rPr lang="en-US" sz="1600" dirty="0">
                <a:latin typeface="Courier" pitchFamily="2" charset="0"/>
              </a:rPr>
              <a:t>Pie, but only on 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&lt;a </a:t>
            </a:r>
            <a:r>
              <a:rPr lang="en-US" sz="1600" dirty="0" err="1">
                <a:solidFill>
                  <a:schemeClr val="bg1"/>
                </a:solidFill>
                <a:latin typeface="Courier" pitchFamily="2" charset="0"/>
              </a:rPr>
              <a:t>href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=“https://</a:t>
            </a:r>
            <a:r>
              <a:rPr lang="en-US" sz="1600" dirty="0" err="1">
                <a:solidFill>
                  <a:schemeClr val="bg1"/>
                </a:solidFill>
                <a:latin typeface="Courier" pitchFamily="2" charset="0"/>
              </a:rPr>
              <a:t>piday.org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”&gt;</a:t>
            </a:r>
            <a:r>
              <a:rPr lang="en-US" sz="1600" dirty="0">
                <a:latin typeface="Courier" pitchFamily="2" charset="0"/>
              </a:rPr>
              <a:t>Pi Day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&lt;/a&gt;&lt;/li&gt;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    &lt;/</a:t>
            </a:r>
            <a:r>
              <a:rPr lang="en-US" sz="1600" dirty="0" err="1">
                <a:solidFill>
                  <a:schemeClr val="bg1"/>
                </a:solidFill>
                <a:latin typeface="Courier" pitchFamily="2" charset="0"/>
              </a:rPr>
              <a:t>ul</a:t>
            </a: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  &lt;/body&gt;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bg1"/>
                </a:solidFill>
                <a:latin typeface="Courier" pitchFamily="2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18379546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HTML example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9270" y="1023938"/>
            <a:ext cx="8881607" cy="3325425"/>
          </a:xfrm>
        </p:spPr>
        <p:txBody>
          <a:bodyPr/>
          <a:lstStyle/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&lt;html&gt;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&lt;head&gt;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&lt;title&gt;</a:t>
            </a:r>
            <a:r>
              <a:rPr lang="en-US" sz="1600" dirty="0">
                <a:latin typeface="Courier" pitchFamily="2" charset="0"/>
              </a:rPr>
              <a:t>My Favorite Things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&lt;/title&gt;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&lt;/head&gt;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&lt;body&gt;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&lt;p&gt;</a:t>
            </a:r>
            <a:r>
              <a:rPr lang="en-US" sz="1600" dirty="0">
                <a:latin typeface="Courier" pitchFamily="2" charset="0"/>
              </a:rPr>
              <a:t>These are some of my favorite things</a:t>
            </a:r>
            <a:r>
              <a:rPr lang="en-US" sz="1600" dirty="0">
                <a:solidFill>
                  <a:schemeClr val="tx1"/>
                </a:solidFill>
                <a:latin typeface="Courier" pitchFamily="2" charset="0"/>
              </a:rPr>
              <a:t>: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&lt;/p&gt;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&lt;</a:t>
            </a:r>
            <a:r>
              <a:rPr lang="en-US" sz="1600" dirty="0" err="1">
                <a:solidFill>
                  <a:schemeClr val="accent4"/>
                </a:solidFill>
                <a:latin typeface="Courier" pitchFamily="2" charset="0"/>
              </a:rPr>
              <a:t>ul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  &lt;li&gt;</a:t>
            </a:r>
            <a:r>
              <a:rPr lang="en-US" sz="1600" dirty="0">
                <a:latin typeface="Courier" pitchFamily="2" charset="0"/>
              </a:rPr>
              <a:t>Cake, especially 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</a:t>
            </a:r>
            <a:r>
              <a:rPr lang="en-US" sz="1600" dirty="0" err="1">
                <a:solidFill>
                  <a:schemeClr val="accent4"/>
                </a:solidFill>
                <a:latin typeface="Courier" pitchFamily="2" charset="0"/>
              </a:rPr>
              <a:t>i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&gt;</a:t>
            </a:r>
            <a:r>
              <a:rPr lang="en-US" sz="1600" dirty="0">
                <a:latin typeface="Courier" pitchFamily="2" charset="0"/>
              </a:rPr>
              <a:t>chocolate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&lt;/</a:t>
            </a:r>
            <a:r>
              <a:rPr lang="en-US" sz="1600" dirty="0" err="1">
                <a:solidFill>
                  <a:schemeClr val="accent4"/>
                </a:solidFill>
                <a:latin typeface="Courier" pitchFamily="2" charset="0"/>
              </a:rPr>
              <a:t>i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&gt;</a:t>
            </a:r>
            <a:r>
              <a:rPr lang="en-US" sz="1600" dirty="0">
                <a:latin typeface="Courier" pitchFamily="2" charset="0"/>
              </a:rPr>
              <a:t> cake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  &lt;li&gt;</a:t>
            </a:r>
            <a:r>
              <a:rPr lang="en-US" sz="1600" dirty="0">
                <a:latin typeface="Courier" pitchFamily="2" charset="0"/>
              </a:rPr>
              <a:t>Cookies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  &lt;li&gt;</a:t>
            </a:r>
            <a:r>
              <a:rPr lang="en-US" sz="1600" dirty="0">
                <a:latin typeface="Courier" pitchFamily="2" charset="0"/>
              </a:rPr>
              <a:t>Pie, but only on 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&lt;a </a:t>
            </a:r>
            <a:r>
              <a:rPr lang="en-US" sz="1600" dirty="0" err="1">
                <a:solidFill>
                  <a:schemeClr val="accent4"/>
                </a:solidFill>
                <a:latin typeface="Courier" pitchFamily="2" charset="0"/>
              </a:rPr>
              <a:t>href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=“https://</a:t>
            </a:r>
            <a:r>
              <a:rPr lang="en-US" sz="1600" dirty="0" err="1">
                <a:solidFill>
                  <a:schemeClr val="accent4"/>
                </a:solidFill>
                <a:latin typeface="Courier" pitchFamily="2" charset="0"/>
              </a:rPr>
              <a:t>piday.org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”&gt;</a:t>
            </a:r>
            <a:r>
              <a:rPr lang="en-US" sz="1600" dirty="0">
                <a:latin typeface="Courier" pitchFamily="2" charset="0"/>
              </a:rPr>
              <a:t>Pi Day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&lt;/a&gt;&lt;/li&gt;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  &lt;/</a:t>
            </a:r>
            <a:r>
              <a:rPr lang="en-US" sz="1600" dirty="0" err="1">
                <a:solidFill>
                  <a:schemeClr val="accent4"/>
                </a:solidFill>
                <a:latin typeface="Courier" pitchFamily="2" charset="0"/>
              </a:rPr>
              <a:t>ul</a:t>
            </a: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  &lt;/body&gt;</a:t>
            </a:r>
          </a:p>
          <a:p>
            <a:pPr marL="95250" indent="0">
              <a:spcAft>
                <a:spcPts val="0"/>
              </a:spcAft>
              <a:buNone/>
            </a:pPr>
            <a:r>
              <a:rPr lang="en-US" sz="1600" dirty="0">
                <a:solidFill>
                  <a:schemeClr val="accent4"/>
                </a:solidFill>
                <a:latin typeface="Courier" pitchFamily="2" charset="0"/>
              </a:rPr>
              <a:t>&lt;/html&gt;</a:t>
            </a:r>
          </a:p>
        </p:txBody>
      </p:sp>
    </p:spTree>
    <p:extLst>
      <p:ext uri="{BB962C8B-B14F-4D97-AF65-F5344CB8AC3E}">
        <p14:creationId xmlns:p14="http://schemas.microsoft.com/office/powerpoint/2010/main" val="225210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54C30-003A-6F62-9BF7-EFF438057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4853" y="273844"/>
            <a:ext cx="8354400" cy="445800"/>
          </a:xfrm>
        </p:spPr>
        <p:txBody>
          <a:bodyPr/>
          <a:lstStyle/>
          <a:p>
            <a:r>
              <a:rPr lang="en-US" dirty="0"/>
              <a:t>Out-of-band representation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FB38F8-B603-440A-E07D-8E35BE5AF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24267" y="1920293"/>
            <a:ext cx="3849356" cy="1547812"/>
          </a:xfrm>
        </p:spPr>
        <p:txBody>
          <a:bodyPr/>
          <a:lstStyle/>
          <a:p>
            <a:pPr marL="95250" indent="0">
              <a:buNone/>
            </a:pPr>
            <a:r>
              <a:rPr lang="en-US" sz="1600" dirty="0">
                <a:latin typeface="Courier" pitchFamily="2" charset="0"/>
              </a:rPr>
              <a:t>My Favorite Things These are some of my favorite things: Cake, especially chocolate cake Cookies Pie, but only on Pi Day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AB982E-1F2E-77B2-470C-987D89492591}"/>
              </a:ext>
            </a:extLst>
          </p:cNvPr>
          <p:cNvSpPr txBox="1"/>
          <p:nvPr/>
        </p:nvSpPr>
        <p:spPr>
          <a:xfrm>
            <a:off x="2785743" y="3217154"/>
            <a:ext cx="5020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title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047827-27F9-5F65-39B4-4CDA201FFB73}"/>
              </a:ext>
            </a:extLst>
          </p:cNvPr>
          <p:cNvSpPr txBox="1"/>
          <p:nvPr/>
        </p:nvSpPr>
        <p:spPr>
          <a:xfrm>
            <a:off x="4134018" y="3404696"/>
            <a:ext cx="1079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bullet item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E7B5348-3DA9-A726-3FAA-07B5F2D7CD10}"/>
              </a:ext>
            </a:extLst>
          </p:cNvPr>
          <p:cNvSpPr txBox="1"/>
          <p:nvPr/>
        </p:nvSpPr>
        <p:spPr>
          <a:xfrm>
            <a:off x="3036773" y="3845881"/>
            <a:ext cx="97975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hyperlink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7D45D39-017B-46FD-DDD3-A2D317FE10C2}"/>
              </a:ext>
            </a:extLst>
          </p:cNvPr>
          <p:cNvSpPr txBox="1"/>
          <p:nvPr/>
        </p:nvSpPr>
        <p:spPr>
          <a:xfrm>
            <a:off x="6783772" y="3473843"/>
            <a:ext cx="113685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font: italics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33E46D6-CCF8-77B8-13A1-7C969989DCE1}"/>
              </a:ext>
            </a:extLst>
          </p:cNvPr>
          <p:cNvSpPr txBox="1"/>
          <p:nvPr/>
        </p:nvSpPr>
        <p:spPr>
          <a:xfrm>
            <a:off x="7546548" y="3160328"/>
            <a:ext cx="2696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¶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D8D6244-6F21-731E-2ACA-46562187A09C}"/>
              </a:ext>
            </a:extLst>
          </p:cNvPr>
          <p:cNvSpPr txBox="1"/>
          <p:nvPr/>
        </p:nvSpPr>
        <p:spPr>
          <a:xfrm>
            <a:off x="5667955" y="3606824"/>
            <a:ext cx="1079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bullet item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1E2D060-CAD4-68AA-18FB-F90A8E6C5431}"/>
              </a:ext>
            </a:extLst>
          </p:cNvPr>
          <p:cNvSpPr txBox="1"/>
          <p:nvPr/>
        </p:nvSpPr>
        <p:spPr>
          <a:xfrm>
            <a:off x="4846122" y="3914601"/>
            <a:ext cx="10791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bullet item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1E30FB1-E43D-7701-9F38-76548AF05BD5}"/>
              </a:ext>
            </a:extLst>
          </p:cNvPr>
          <p:cNvCxnSpPr>
            <a:stCxn id="11" idx="0"/>
          </p:cNvCxnSpPr>
          <p:nvPr/>
        </p:nvCxnSpPr>
        <p:spPr>
          <a:xfrm flipH="1" flipV="1">
            <a:off x="6959913" y="2454656"/>
            <a:ext cx="721448" cy="705672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05C9290-D8E6-6FD1-C9AD-FF51283E537D}"/>
              </a:ext>
            </a:extLst>
          </p:cNvPr>
          <p:cNvCxnSpPr>
            <a:cxnSpLocks/>
            <a:stCxn id="10" idx="0"/>
          </p:cNvCxnSpPr>
          <p:nvPr/>
        </p:nvCxnSpPr>
        <p:spPr>
          <a:xfrm flipH="1" flipV="1">
            <a:off x="6328977" y="2747264"/>
            <a:ext cx="1023220" cy="726579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EDFF7099-5087-D6A3-A697-19D4F2C8349A}"/>
              </a:ext>
            </a:extLst>
          </p:cNvPr>
          <p:cNvCxnSpPr>
            <a:cxnSpLocks/>
            <a:stCxn id="5" idx="0"/>
          </p:cNvCxnSpPr>
          <p:nvPr/>
        </p:nvCxnSpPr>
        <p:spPr>
          <a:xfrm flipV="1">
            <a:off x="3036774" y="2271776"/>
            <a:ext cx="640443" cy="945378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254BF8F2-2DD1-39E2-E1CF-BD7B411606E1}"/>
              </a:ext>
            </a:extLst>
          </p:cNvPr>
          <p:cNvCxnSpPr>
            <a:cxnSpLocks/>
            <a:stCxn id="9" idx="0"/>
          </p:cNvCxnSpPr>
          <p:nvPr/>
        </p:nvCxnSpPr>
        <p:spPr>
          <a:xfrm flipV="1">
            <a:off x="3526651" y="3217154"/>
            <a:ext cx="303128" cy="628727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3250414C-9FC5-D74F-4219-AC4794F19C27}"/>
              </a:ext>
            </a:extLst>
          </p:cNvPr>
          <p:cNvCxnSpPr>
            <a:cxnSpLocks/>
            <a:stCxn id="8" idx="0"/>
          </p:cNvCxnSpPr>
          <p:nvPr/>
        </p:nvCxnSpPr>
        <p:spPr>
          <a:xfrm flipH="1" flipV="1">
            <a:off x="3966242" y="2744465"/>
            <a:ext cx="707347" cy="660231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720EF4B-F479-4796-CF63-85DBAA1026A0}"/>
              </a:ext>
            </a:extLst>
          </p:cNvPr>
          <p:cNvCxnSpPr>
            <a:cxnSpLocks/>
            <a:stCxn id="12" idx="0"/>
          </p:cNvCxnSpPr>
          <p:nvPr/>
        </p:nvCxnSpPr>
        <p:spPr>
          <a:xfrm flipH="1" flipV="1">
            <a:off x="4480860" y="2994133"/>
            <a:ext cx="1726666" cy="612691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15049982-3B35-B139-0602-F5B57FAEF94D}"/>
              </a:ext>
            </a:extLst>
          </p:cNvPr>
          <p:cNvCxnSpPr>
            <a:cxnSpLocks/>
            <a:stCxn id="13" idx="0"/>
          </p:cNvCxnSpPr>
          <p:nvPr/>
        </p:nvCxnSpPr>
        <p:spPr>
          <a:xfrm flipH="1" flipV="1">
            <a:off x="5338791" y="2972228"/>
            <a:ext cx="46902" cy="942373"/>
          </a:xfrm>
          <a:prstGeom prst="straightConnector1">
            <a:avLst/>
          </a:prstGeom>
          <a:ln w="25400">
            <a:solidFill>
              <a:schemeClr val="accent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>
            <a:extLst>
              <a:ext uri="{FF2B5EF4-FFF2-40B4-BE49-F238E27FC236}">
                <a16:creationId xmlns:a16="http://schemas.microsoft.com/office/drawing/2014/main" id="{7F96EBAF-999F-9CCA-A724-24DA51A27546}"/>
              </a:ext>
            </a:extLst>
          </p:cNvPr>
          <p:cNvSpPr/>
          <p:nvPr/>
        </p:nvSpPr>
        <p:spPr>
          <a:xfrm>
            <a:off x="2159313" y="1585976"/>
            <a:ext cx="6263640" cy="2916936"/>
          </a:xfrm>
          <a:prstGeom prst="roundRect">
            <a:avLst/>
          </a:prstGeom>
          <a:noFill/>
          <a:ln>
            <a:prstDash val="sysDash"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8565C19-3D3E-2394-B3E7-DE7A194A0125}"/>
              </a:ext>
            </a:extLst>
          </p:cNvPr>
          <p:cNvSpPr txBox="1"/>
          <p:nvPr/>
        </p:nvSpPr>
        <p:spPr>
          <a:xfrm>
            <a:off x="6959913" y="1249232"/>
            <a:ext cx="10679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4"/>
                </a:solidFill>
              </a:rPr>
              <a:t>.doc/.docx</a:t>
            </a:r>
            <a:endParaRPr lang="en-US" sz="1600" b="1" dirty="0">
              <a:solidFill>
                <a:schemeClr val="accent4"/>
              </a:solidFill>
            </a:endParaRPr>
          </a:p>
        </p:txBody>
      </p:sp>
      <p:pic>
        <p:nvPicPr>
          <p:cNvPr id="6" name="Picture 5" descr="A close-up of a text&#10;&#10;Description automatically generated">
            <a:extLst>
              <a:ext uri="{FF2B5EF4-FFF2-40B4-BE49-F238E27FC236}">
                <a16:creationId xmlns:a16="http://schemas.microsoft.com/office/drawing/2014/main" id="{63569F93-C480-5C88-4418-EB991CCFF4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037" y="984087"/>
            <a:ext cx="2085638" cy="1587663"/>
          </a:xfrm>
          <a:prstGeom prst="rect">
            <a:avLst/>
          </a:prstGeom>
          <a:ln w="12700">
            <a:solidFill>
              <a:schemeClr val="accent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2996793062"/>
      </p:ext>
    </p:extLst>
  </p:cSld>
  <p:clrMapOvr>
    <a:masterClrMapping/>
  </p:clrMapOvr>
</p:sld>
</file>

<file path=ppt/theme/theme1.xml><?xml version="1.0" encoding="utf-8"?>
<a:theme xmlns:a="http://schemas.openxmlformats.org/drawingml/2006/main" name="UC Santa Barbara Theme">
  <a:themeElements>
    <a:clrScheme name="UC Santa Barbara">
      <a:dk1>
        <a:srgbClr val="000000"/>
      </a:dk1>
      <a:lt1>
        <a:srgbClr val="FFFFFF"/>
      </a:lt1>
      <a:dk2>
        <a:srgbClr val="003660"/>
      </a:dk2>
      <a:lt2>
        <a:srgbClr val="FEBC11"/>
      </a:lt2>
      <a:accent1>
        <a:srgbClr val="04859B"/>
      </a:accent1>
      <a:accent2>
        <a:srgbClr val="798D38"/>
      </a:accent2>
      <a:accent3>
        <a:srgbClr val="0BA89A"/>
      </a:accent3>
      <a:accent4>
        <a:srgbClr val="EF5645"/>
      </a:accent4>
      <a:accent5>
        <a:srgbClr val="9CBEBE"/>
      </a:accent5>
      <a:accent6>
        <a:srgbClr val="DCD6CC"/>
      </a:accent6>
      <a:hlink>
        <a:srgbClr val="07518C"/>
      </a:hlink>
      <a:folHlink>
        <a:srgbClr val="A1AFB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2704</Words>
  <Application>Microsoft Macintosh PowerPoint</Application>
  <PresentationFormat>On-screen Show (16:9)</PresentationFormat>
  <Paragraphs>334</Paragraphs>
  <Slides>40</Slides>
  <Notes>40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7" baseType="lpstr">
      <vt:lpstr>Century Gothic</vt:lpstr>
      <vt:lpstr>Calibri</vt:lpstr>
      <vt:lpstr>Courier</vt:lpstr>
      <vt:lpstr>Avenir</vt:lpstr>
      <vt:lpstr>Arial</vt:lpstr>
      <vt:lpstr>Helvetica</vt:lpstr>
      <vt:lpstr>UC Santa Barbara Theme</vt:lpstr>
      <vt:lpstr>The History, Nature, and Future of Markup and Markdown</vt:lpstr>
      <vt:lpstr>Outline</vt:lpstr>
      <vt:lpstr>Poll</vt:lpstr>
      <vt:lpstr>HTML example</vt:lpstr>
      <vt:lpstr>HTML example</vt:lpstr>
      <vt:lpstr>The goal of markup</vt:lpstr>
      <vt:lpstr>HTML example</vt:lpstr>
      <vt:lpstr>HTML example</vt:lpstr>
      <vt:lpstr>Out-of-band representation</vt:lpstr>
      <vt:lpstr>In-band representation benefits</vt:lpstr>
      <vt:lpstr>Markup language history</vt:lpstr>
      <vt:lpstr>Development of XML (1998)</vt:lpstr>
      <vt:lpstr>XML standard</vt:lpstr>
      <vt:lpstr>Applications of XML</vt:lpstr>
      <vt:lpstr>Usage paradigms</vt:lpstr>
      <vt:lpstr>Annotation example: TEI</vt:lpstr>
      <vt:lpstr>Annotation example: TEI</vt:lpstr>
      <vt:lpstr>Data structure paradigm example: DataCite</vt:lpstr>
      <vt:lpstr>Data structure paradigm example: DataCite</vt:lpstr>
      <vt:lpstr>Blended example: HTML</vt:lpstr>
      <vt:lpstr>XML adoption and growth</vt:lpstr>
      <vt:lpstr>XML for communication</vt:lpstr>
      <vt:lpstr>The demise of XML</vt:lpstr>
      <vt:lpstr>A quiz for you</vt:lpstr>
      <vt:lpstr>A quiz for you</vt:lpstr>
      <vt:lpstr>New structured text formats</vt:lpstr>
      <vt:lpstr>Markdown</vt:lpstr>
      <vt:lpstr>HTML example</vt:lpstr>
      <vt:lpstr>Markdown equivalent</vt:lpstr>
      <vt:lpstr>Markdown real-world example</vt:lpstr>
      <vt:lpstr>JSON</vt:lpstr>
      <vt:lpstr>Data structure paradigm example: DataCite</vt:lpstr>
      <vt:lpstr>JSON equivalent</vt:lpstr>
      <vt:lpstr>JSON real-world example</vt:lpstr>
      <vt:lpstr>YAML</vt:lpstr>
      <vt:lpstr>YAML equivalent</vt:lpstr>
      <vt:lpstr>YAML real-world example</vt:lpstr>
      <vt:lpstr>Recap</vt:lpstr>
      <vt:lpstr>Current trends</vt:lpstr>
      <vt:lpstr>Current trends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History, Nature, and Future of Markup and Markdown</dc:title>
  <cp:lastModifiedBy>Greg Janée</cp:lastModifiedBy>
  <cp:revision>129</cp:revision>
  <dcterms:modified xsi:type="dcterms:W3CDTF">2024-04-18T15:42:57Z</dcterms:modified>
</cp:coreProperties>
</file>