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6d5f78bd_0_1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06d5f78bd_0_1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52a03183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52a03183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all data rescue efforts are lacking w.r.t. r</a:t>
            </a:r>
            <a:r>
              <a:rPr lang="en"/>
              <a:t>euse: ICSPR and EOT Archive.  But there many that are more focused on saving files.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bullet: allowing metadata-only deposits means that the burden of storing the data can be dissociated from the publication of the data.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1d809dc1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1d809dc1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Dorothea Strecker, Heinz Pampel, Rouven Schabinger, Nina Leonie Weisweiler; Disappearing repositories: Taking an infrastructure perspective on the long-term availability of research data. Quantitative Science Studies 2023; 4 (4): 839–856. doi: https://doi.org/10.1162/qss_a_0027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52a03183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52a0318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data rescue effort should operate under the umbrella of the Data Rescue Project.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52a03183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52a03183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of this talk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way of saying this is: researchers use a certain process now to use data: they know what the authoritative sources are, where to find the data/how to search for it, how to gauge the authenticity of the data, etc.  “Rescuing” data means replicating this process to some degree.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52a03183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52a03183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 mature, international, cooperative data rescue effort that has built substantial (and admirable) infrastructure.  But: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will researchers know about this?  Find the dataset they want?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is a very file-oriented view.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Metadata is entirely missing.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52a03183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52a03183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 previous with this view of the data… showing citation, metadata, and coming from the authoritative source.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52a0318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52a0318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Collaboration: each organization is providing something the other two can’t.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Cataloging: metaphor for data is closer to one unique copy (as deposited by the original creator in the publishing repository) than books (where it’s understood that everybody has a copy).  The archived copy won’t receive fixes, updates, new versions, etc., nor does it reflect any additional processing beyond what was originally captured.  It’s a fixed snapshot.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52a0318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52a0318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annotations to indicate archived copy.  Data not in the repository; this is a metadata-only record that points to data held elsewhere.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52a0318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952a0318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happenstance, demonstration of the value of indicating an archived copy.  </a:t>
            </a:r>
            <a:r>
              <a:rPr lang="en"/>
              <a:t>Another</a:t>
            </a:r>
            <a:r>
              <a:rPr lang="en"/>
              <a:t> copy of the same dataset has shown up.  While the source is unknown, if it is/were from NOAA, the distinction to the researcher is/would be useful.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7"/>
          <p:cNvSpPr txBox="1"/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sp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igh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Light">
  <p:cSld name="OBJECT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Banner">
  <p:cSld name="OBJECT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246888" y="246888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20"/>
          <p:cNvSpPr/>
          <p:nvPr/>
        </p:nvSpPr>
        <p:spPr>
          <a:xfrm>
            <a:off x="0" y="4770375"/>
            <a:ext cx="9144000" cy="3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Banner">
  <p:cSld name="OBJECT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246888" y="246888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7" name="Google Shape;87;p21"/>
          <p:cNvSpPr/>
          <p:nvPr/>
        </p:nvSpPr>
        <p:spPr>
          <a:xfrm>
            <a:off x="0" y="4770375"/>
            <a:ext cx="9144000" cy="37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Navy" type="secHead">
  <p:cSld name="SECTION_HEADER"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Moss">
  <p:cSld name="Section Header Moss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3"/>
          <p:cNvSpPr txBox="1"/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7" name="Google Shape;97;p23"/>
          <p:cNvSpPr txBox="1"/>
          <p:nvPr>
            <p:ph idx="1" type="subTitle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ea Green">
  <p:cSld name="Section Header Sea Green">
    <p:bg>
      <p:bgPr>
        <a:solidFill>
          <a:schemeClr val="accent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4"/>
          <p:cNvSpPr txBox="1"/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2" name="Google Shape;102;p24"/>
          <p:cNvSpPr txBox="1"/>
          <p:nvPr>
            <p:ph idx="1" type="subTitle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ral">
  <p:cSld name="Section Header Coral">
    <p:bg>
      <p:bgPr>
        <a:solidFill>
          <a:schemeClr val="accent4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5"/>
          <p:cNvSpPr txBox="1"/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Gold">
  <p:cSld name="Section Header Gold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6"/>
          <p:cNvSpPr txBox="1"/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b="1" i="0" sz="27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qua 1">
  <p:cSld name="Section Header Aqua_1"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7"/>
          <p:cNvSpPr txBox="1"/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1" name="Google Shape;12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_1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5" name="Google Shape;12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0024" y="4882896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b="1" i="0" sz="2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69" name="Google Shape;69;p1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050024" y="4883023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1162/qss_a_0027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atarescueproject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ctrTitle"/>
          </p:nvPr>
        </p:nvSpPr>
        <p:spPr>
          <a:xfrm>
            <a:off x="311700" y="1213471"/>
            <a:ext cx="8520600" cy="1514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Data rescue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/>
              <a:t>Potential, pitfalls, and the role of libraries</a:t>
            </a:r>
            <a:endParaRPr i="1" sz="3100"/>
          </a:p>
        </p:txBody>
      </p:sp>
      <p:sp>
        <p:nvSpPr>
          <p:cNvPr id="136" name="Google Shape;136;p32"/>
          <p:cNvSpPr txBox="1"/>
          <p:nvPr/>
        </p:nvSpPr>
        <p:spPr>
          <a:xfrm>
            <a:off x="2337450" y="3271050"/>
            <a:ext cx="4469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575" lIns="64000" spcFirstLastPara="1" rIns="64000" wrap="square" tIns="36575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EBC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Greg Janée, Julien Brun</a:t>
            </a:r>
            <a:endParaRPr sz="160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EBC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UCSB Library Research Data Services</a:t>
            </a:r>
            <a:endParaRPr sz="160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thoughts</a:t>
            </a:r>
            <a:endParaRPr/>
          </a:p>
        </p:txBody>
      </p:sp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531050" y="1023175"/>
            <a:ext cx="80658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Data is not rescued unless/until it’s reusable/reused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Reusability requires findability,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citability,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authenticity, trust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Libraries can provide expertise, trust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Our approach is greatly facilitated by a discovery framework that accepts metadata-only deposits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Looking for similar systems for other disciplines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>
            <a:off x="531050" y="1023175"/>
            <a:ext cx="80658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Loss of published data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Not exclusive to this presidential administration…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…or to administration turnovers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…or to federal data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Font typeface="Century Gothic"/>
              <a:buChar char="■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“191 (6.2%) of repositories in re3data have been shut down…”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https://doi.org/10.1162/qss_a_00277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rescue project</a:t>
            </a:r>
            <a:endParaRPr/>
          </a:p>
        </p:txBody>
      </p:sp>
      <p:sp>
        <p:nvSpPr>
          <p:cNvPr id="148" name="Google Shape;148;p34"/>
          <p:cNvSpPr txBox="1"/>
          <p:nvPr>
            <p:ph idx="1" type="body"/>
          </p:nvPr>
        </p:nvSpPr>
        <p:spPr>
          <a:xfrm>
            <a:off x="531050" y="1023175"/>
            <a:ext cx="80658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500"/>
              <a:buFont typeface="Century Gothic"/>
              <a:buChar char="●"/>
            </a:pP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https://www.datarescueproject.org/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Clearinghouse of mix of mature and homegrown efforts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Provide education, reduce duplication, host events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data rescue mean?</a:t>
            </a:r>
            <a:endParaRPr/>
          </a:p>
        </p:txBody>
      </p:sp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531050" y="1023175"/>
            <a:ext cx="80658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It must mean data reuse, by researchers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Researchers must be able to find it…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…understand it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…recognize it as being authentic, trust it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…be able cite it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Saving data is a first and necessary step, but insufficient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6" title="Screen Shot 2025-10-22 at 9.24.3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88" y="86700"/>
            <a:ext cx="7600824" cy="52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7" title="Screen Shot 2025-10-22 at 9.23.2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63" y="31945"/>
            <a:ext cx="7791877" cy="54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242453" y="242906"/>
            <a:ext cx="8354400" cy="44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approach</a:t>
            </a:r>
            <a:endParaRPr/>
          </a:p>
        </p:txBody>
      </p:sp>
      <p:sp>
        <p:nvSpPr>
          <p:cNvPr id="170" name="Google Shape;170;p38"/>
          <p:cNvSpPr txBox="1"/>
          <p:nvPr>
            <p:ph idx="1" type="body"/>
          </p:nvPr>
        </p:nvSpPr>
        <p:spPr>
          <a:xfrm>
            <a:off x="531050" y="1023175"/>
            <a:ext cx="8065800" cy="29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On-demand service (pilot phase)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Collaboration between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Library (service provider, cataloging)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UCSB General Research IT (data storage, access)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NCEAS/DataONE (discovery)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Cataloging approach: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Font typeface="Century Gothic"/>
              <a:buChar char="○"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Indicate that dataset is an archived copy (i.e., a snapshot that will never be updated)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 title="Screen Shot 2025-10-22 at 9.12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63" y="74250"/>
            <a:ext cx="7696476" cy="53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/>
          <p:nvPr/>
        </p:nvSpPr>
        <p:spPr>
          <a:xfrm>
            <a:off x="985600" y="536600"/>
            <a:ext cx="1927500" cy="5805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39"/>
          <p:cNvCxnSpPr/>
          <p:nvPr/>
        </p:nvCxnSpPr>
        <p:spPr>
          <a:xfrm>
            <a:off x="1861650" y="3898525"/>
            <a:ext cx="613500" cy="394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0" title="Screen Shot 2025-10-22 at 9.12.0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" y="152400"/>
            <a:ext cx="7666550" cy="533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